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0" r:id="rId2"/>
    <p:sldId id="273" r:id="rId3"/>
    <p:sldId id="257" r:id="rId4"/>
    <p:sldId id="258" r:id="rId5"/>
    <p:sldId id="294" r:id="rId6"/>
    <p:sldId id="259" r:id="rId7"/>
    <p:sldId id="260" r:id="rId8"/>
    <p:sldId id="265" r:id="rId9"/>
    <p:sldId id="266" r:id="rId10"/>
    <p:sldId id="269" r:id="rId11"/>
    <p:sldId id="261" r:id="rId12"/>
    <p:sldId id="262" r:id="rId13"/>
    <p:sldId id="267" r:id="rId14"/>
    <p:sldId id="293" r:id="rId15"/>
    <p:sldId id="291" r:id="rId16"/>
    <p:sldId id="292" r:id="rId17"/>
    <p:sldId id="288" r:id="rId18"/>
    <p:sldId id="290" r:id="rId19"/>
    <p:sldId id="284" r:id="rId20"/>
    <p:sldId id="285" r:id="rId21"/>
    <p:sldId id="278" r:id="rId22"/>
    <p:sldId id="279" r:id="rId23"/>
    <p:sldId id="280" r:id="rId24"/>
    <p:sldId id="276" r:id="rId25"/>
    <p:sldId id="275" r:id="rId26"/>
    <p:sldId id="298" r:id="rId27"/>
    <p:sldId id="274" r:id="rId28"/>
    <p:sldId id="29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BD27D-8FD5-4410-B423-286D5234CDA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C3061-7344-4DBB-B27F-0B6C4419C6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3061-7344-4DBB-B27F-0B6C4419C620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47310-E876-42B9-B4A8-C476CC9956F5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1E7C2-6BA5-45BC-8421-19A4E9694F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hyperlink" Target="https://yandex.ru/images/search?p=3&amp;source=wiz&amp;text=%D0%BA%D0%B0%D1%80%D1%82%D0%B8%D0%BD%D0%BA%D0%B0+%D0%BC%D0%B0%D1%82%D0%B5%D1%80%D0%B8%D0%B0%D0%BB%D1%8B+%D0%BE%D0%B1%D1%83%D0%B2%D1%89%D0%B8%D0%BA%D0%B0&amp;pos=93&amp;rpt=simage&amp;img_url=https://roboticstoday.ru/wp-content/uploads/2018/02/2ba02de6e9e2e5fc5250808134999e47.jpg&amp;lr=39" TargetMode="External"/><Relationship Id="rId10" Type="http://schemas.openxmlformats.org/officeDocument/2006/relationships/image" Target="../media/image34.jpeg"/><Relationship Id="rId4" Type="http://schemas.openxmlformats.org/officeDocument/2006/relationships/image" Target="../media/image23.jpeg"/><Relationship Id="rId9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17" Type="http://schemas.openxmlformats.org/officeDocument/2006/relationships/image" Target="../media/image50.jpeg"/><Relationship Id="rId2" Type="http://schemas.openxmlformats.org/officeDocument/2006/relationships/image" Target="../media/image36.jpeg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11" Type="http://schemas.openxmlformats.org/officeDocument/2006/relationships/image" Target="../media/image44.jpeg"/><Relationship Id="rId5" Type="http://schemas.openxmlformats.org/officeDocument/2006/relationships/image" Target="../media/image39.jpeg"/><Relationship Id="rId15" Type="http://schemas.openxmlformats.org/officeDocument/2006/relationships/image" Target="../media/image48.png"/><Relationship Id="rId10" Type="http://schemas.openxmlformats.org/officeDocument/2006/relationships/image" Target="../media/image43.jpeg"/><Relationship Id="rId4" Type="http://schemas.openxmlformats.org/officeDocument/2006/relationships/image" Target="../media/image38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https://naurok.com.ua/uploads/files/286736/87373/93164_html/images/87373.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err="1" smtClean="0"/>
              <a:t>Гуковская</a:t>
            </a:r>
            <a:r>
              <a:rPr lang="ru-RU" sz="1800" dirty="0" smtClean="0"/>
              <a:t>  специальная  школа-интернат №12</a:t>
            </a:r>
            <a:endParaRPr lang="ru-RU" sz="18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643050"/>
            <a:ext cx="7143800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Развитие  лексико-грамматической  стороны  речи  по  лексической теме  «Профессии»</a:t>
            </a:r>
          </a:p>
          <a:p>
            <a:endParaRPr lang="ru-RU" sz="4000" dirty="0" smtClean="0"/>
          </a:p>
          <a:p>
            <a:r>
              <a:rPr lang="ru-RU" sz="2400" dirty="0" smtClean="0"/>
              <a:t>Групповое  логопедическое  занятие  с  обучающимися  4 класса</a:t>
            </a:r>
          </a:p>
          <a:p>
            <a:endParaRPr lang="ru-RU" sz="2400" dirty="0" smtClean="0"/>
          </a:p>
          <a:p>
            <a:r>
              <a:rPr lang="ru-RU" sz="2400" dirty="0" smtClean="0"/>
              <a:t>                                    </a:t>
            </a:r>
          </a:p>
          <a:p>
            <a:r>
              <a:rPr lang="ru-RU" sz="2400" dirty="0" smtClean="0"/>
              <a:t>                         Учитель-логопед  Н.Я.Петренко</a:t>
            </a:r>
          </a:p>
          <a:p>
            <a:endParaRPr lang="ru-RU" sz="4000" dirty="0" smtClean="0"/>
          </a:p>
          <a:p>
            <a:r>
              <a:rPr lang="ru-RU" sz="4000" dirty="0" smtClean="0"/>
              <a:t>      </a:t>
            </a:r>
          </a:p>
          <a:p>
            <a:endParaRPr lang="ru-RU" sz="4000" dirty="0" smtClean="0"/>
          </a:p>
          <a:p>
            <a:r>
              <a:rPr lang="ru-RU" sz="4000" dirty="0" smtClean="0"/>
              <a:t>              </a:t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5797568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>Цель: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000" dirty="0" smtClean="0">
                <a:latin typeface="+mn-lt"/>
              </a:rPr>
              <a:t>- уточнение  запаса  активного  и  пассивного  словаря  по  теме ; </a:t>
            </a:r>
            <a:br>
              <a:rPr lang="ru-RU" sz="4000" dirty="0" smtClean="0">
                <a:latin typeface="+mn-lt"/>
              </a:rPr>
            </a:br>
            <a:r>
              <a:rPr lang="ru-RU" sz="4000" dirty="0" smtClean="0">
                <a:latin typeface="+mn-lt"/>
              </a:rPr>
              <a:t/>
            </a:r>
            <a:br>
              <a:rPr lang="ru-RU" sz="4000" dirty="0" smtClean="0">
                <a:latin typeface="+mn-lt"/>
              </a:rPr>
            </a:br>
            <a:r>
              <a:rPr lang="ru-RU" sz="4000" dirty="0" smtClean="0">
                <a:latin typeface="+mn-lt"/>
              </a:rPr>
              <a:t>- ознакомление  с  предстоящими  профессиями  и  профессиональными  терминами;</a:t>
            </a:r>
            <a:br>
              <a:rPr lang="ru-RU" sz="4000" dirty="0" smtClean="0">
                <a:latin typeface="+mn-lt"/>
              </a:rPr>
            </a:br>
            <a:r>
              <a:rPr lang="ru-RU" sz="4000" dirty="0" smtClean="0">
                <a:latin typeface="+mn-lt"/>
              </a:rPr>
              <a:t/>
            </a:r>
            <a:br>
              <a:rPr lang="ru-RU" sz="4000" dirty="0" smtClean="0">
                <a:latin typeface="+mn-lt"/>
              </a:rPr>
            </a:br>
            <a:r>
              <a:rPr lang="ru-RU" sz="4000" dirty="0" smtClean="0">
                <a:latin typeface="+mn-lt"/>
              </a:rPr>
              <a:t>-  привитие  интереса  к  профессиям</a:t>
            </a:r>
            <a:endParaRPr lang="ru-RU" sz="4000" dirty="0">
              <a:latin typeface="+mn-lt"/>
            </a:endParaRPr>
          </a:p>
        </p:txBody>
      </p:sp>
      <p:sp>
        <p:nvSpPr>
          <p:cNvPr id="25602" name="AutoShape 2" descr="https://fsd.multiurok.ru/html/2019/03/19/s_5c911a65c732f/1117489_17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42910" y="428604"/>
            <a:ext cx="7929618" cy="62170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Под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лексико-грамматической стороной речи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понимают словарь и грамматически правильное его использование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Лексика, словарь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это слова, обозначающие предметы, явления, действия и признаки окружающей действительности. Различают активный и пассивный словарь.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Активный словарь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слова, которые ребенок говорит.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Пассивный словарь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- слова, которые ребенок понимает.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Грамматический строй речи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система взаимодействия слов между собой в словосочетаниях и предложениях. Различают морфологический и синтаксический уровень грамматической системы.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Морфологический уровень  грамматической  системы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умение владеть приёмами словообразования.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Синтаксический уровень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 умение составлять предложения, грамматически правильно сочетая слова.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 rot="10800000" flipV="1">
            <a:off x="785786" y="-908387"/>
            <a:ext cx="19538738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      У детей с</a:t>
            </a:r>
            <a:r>
              <a:rPr lang="ru-RU" sz="2800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ОНР отмечены нарушения лексики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в ограниченности словарного запаса,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расхождении объема активного и пассивного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словаря,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aseline="0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неточном употреблении слов,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 </a:t>
            </a:r>
            <a:r>
              <a:rPr lang="ru-RU" sz="2800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в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трудностях актуализации словаря.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Нарушения речи при умственной  отсталости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носят часто системный характер и затрагивают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многие стороны речевого развития.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    Своевременное развитие словаря – один из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важных факторов подготовки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к школьному обучению.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im0-tub-ru.yandex.net/i?id=707bc7be0fd66c16a229e9212db32736&amp;n=33&amp;w=200&amp;h=1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398" y="196420"/>
            <a:ext cx="6596122" cy="4947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85785" y="571481"/>
            <a:ext cx="7500991" cy="60016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-Что  означает  слово 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ПРОФЕССИЯ?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(Профессия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это  основное  занятие  человека,  основной  его  труд).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- Назовите  профессию  Людмилы  Ивановны,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Евгении  Анатольевны,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мою,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-Назовите  профессии  ваших  родителей.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- профессии людей,  которые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готовят  вам  пищу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rgbClr val="333333"/>
                </a:solidFill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рофессии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ЛЮДЕЙ,  КОТОРЫЕ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лечат вас,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-профессии 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ЛЮДЕЙ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 КОТОРЫЕ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убирают  помещения  школы,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-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профессии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ЛЮДЕЙ,  КОТОРЫЕ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 построили  нашу  школу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AutoShape 2" descr="https://fsd.multiurok.ru/html/2019/03/19/s_5c911a65c732f/1117489_17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fsd.multiurok.ru/html/2019/03/19/s_5c911a65c732f/1117489_17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00100" y="0"/>
            <a:ext cx="7072362" cy="920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sng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inherit"/>
              <a:ea typeface="Times New Roman" pitchFamily="18" charset="0"/>
              <a:cs typeface="Helvetic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u="sng" dirty="0" smtClean="0">
              <a:solidFill>
                <a:srgbClr val="333333"/>
              </a:solidFill>
              <a:latin typeface="inherit"/>
              <a:ea typeface="Times New Roman" pitchFamily="18" charset="0"/>
              <a:cs typeface="Helvetic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inherit"/>
                <a:ea typeface="Times New Roman" pitchFamily="18" charset="0"/>
                <a:cs typeface="Helvetica"/>
              </a:rPr>
              <a:t>-</a:t>
            </a:r>
            <a:r>
              <a:rPr lang="ru-RU" sz="2800" u="sng" dirty="0" smtClean="0">
                <a:solidFill>
                  <a:srgbClr val="333333"/>
                </a:solidFill>
                <a:latin typeface="inherit"/>
                <a:ea typeface="Times New Roman" pitchFamily="18" charset="0"/>
                <a:cs typeface="Helvetica"/>
              </a:rPr>
              <a:t> </a:t>
            </a:r>
            <a:r>
              <a:rPr lang="ru-RU" sz="2000" u="sng" dirty="0" smtClean="0">
                <a:solidFill>
                  <a:srgbClr val="333333"/>
                </a:solidFill>
                <a:latin typeface="inherit"/>
                <a:ea typeface="Times New Roman" pitchFamily="18" charset="0"/>
                <a:cs typeface="Helvetica"/>
              </a:rPr>
              <a:t>Я  ХОЧУ  ПОЗНАКОМИТЬ  ВАС  С  ПРОФЕССИЯМИ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inherit"/>
                <a:ea typeface="Times New Roman" pitchFamily="18" charset="0"/>
                <a:cs typeface="Helvetica"/>
              </a:rPr>
              <a:t>,  которым  вас  с  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inherit"/>
                <a:ea typeface="Times New Roman" pitchFamily="18" charset="0"/>
                <a:cs typeface="Helvetica"/>
              </a:rPr>
              <a:t>5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inherit"/>
                <a:ea typeface="Times New Roman" pitchFamily="18" charset="0"/>
                <a:cs typeface="Helvetica"/>
              </a:rPr>
              <a:t>  по 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inherit"/>
                <a:ea typeface="Times New Roman" pitchFamily="18" charset="0"/>
                <a:cs typeface="Helvetica"/>
              </a:rPr>
              <a:t>11  класс  будут  учить  в нашей  школе: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(запись  слов  в  тетради,  выделение  орфограмм,  постановка  ударения)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ШТУК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ТУР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ЛЯР     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СТ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ЛЯР 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s://thumbs.dreamstime.com/z/%D1%80%D0%B0%D0%B1%D0%BE%D1%82%D0%BD%D0%B8%D0%BA-%D0%BA%D0%BB%D0%B0%D0%B4%D0%B5%D1%82-plaste-%D0%B3%D0%B8%D0%BF%D1%81%D0%B0-10281663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2643182"/>
            <a:ext cx="2643206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Home\Documents\столяр строительн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4643445"/>
            <a:ext cx="3071834" cy="1500199"/>
          </a:xfrm>
          <a:prstGeom prst="rect">
            <a:avLst/>
          </a:prstGeom>
          <a:noFill/>
        </p:spPr>
      </p:pic>
      <p:cxnSp>
        <p:nvCxnSpPr>
          <p:cNvPr id="7" name="Прямая соединительная линия 6"/>
          <p:cNvCxnSpPr/>
          <p:nvPr/>
        </p:nvCxnSpPr>
        <p:spPr>
          <a:xfrm rot="5400000" flipH="1" flipV="1">
            <a:off x="2643174" y="3000372"/>
            <a:ext cx="214314" cy="714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 flipH="1" flipV="1">
            <a:off x="2214546" y="5143512"/>
            <a:ext cx="214314" cy="714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1857356" y="3857628"/>
            <a:ext cx="214314" cy="714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Home\Desktop\Профессии  для  откр. зан\Картинки к профессиям\Фото  профессий\швея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571480"/>
            <a:ext cx="285752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00101" y="1071546"/>
            <a:ext cx="25003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ШВ</a:t>
            </a:r>
            <a:r>
              <a:rPr lang="ru-RU" sz="2800" b="1" dirty="0" smtClean="0">
                <a:solidFill>
                  <a:srgbClr val="FF0000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Е</a:t>
            </a:r>
            <a:r>
              <a:rPr lang="ru-RU" sz="2800" b="1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Я 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https://i.pinimg.com/736x/b1/36/e8/b136e85107f1c29ccfc889d3fb81a36c--clip-art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571876"/>
            <a:ext cx="228601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071539" y="3357562"/>
            <a:ext cx="200026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333333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СЛЕС</a:t>
            </a:r>
            <a:r>
              <a:rPr lang="ru-RU" sz="2800" b="1" dirty="0" smtClean="0">
                <a:solidFill>
                  <a:srgbClr val="FF0000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А</a:t>
            </a:r>
            <a:r>
              <a:rPr lang="ru-RU" sz="2800" b="1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РЬ</a:t>
            </a:r>
          </a:p>
          <a:p>
            <a:endParaRPr lang="ru-RU" b="1" dirty="0" smtClean="0">
              <a:solidFill>
                <a:srgbClr val="333333"/>
              </a:solidFill>
              <a:latin typeface="Helvetica"/>
              <a:cs typeface="Times New Roman" pitchFamily="18" charset="0"/>
            </a:endParaRPr>
          </a:p>
          <a:p>
            <a:endParaRPr lang="ru-RU" b="1" dirty="0" smtClean="0">
              <a:solidFill>
                <a:srgbClr val="333333"/>
              </a:solidFill>
              <a:latin typeface="Helvetica"/>
              <a:cs typeface="Times New Roman" pitchFamily="18" charset="0"/>
            </a:endParaRPr>
          </a:p>
          <a:p>
            <a:endParaRPr lang="ru-RU" b="1" dirty="0" smtClean="0">
              <a:solidFill>
                <a:srgbClr val="333333"/>
              </a:solidFill>
              <a:latin typeface="Helvetica"/>
              <a:cs typeface="Times New Roman" pitchFamily="18" charset="0"/>
            </a:endParaRPr>
          </a:p>
          <a:p>
            <a:endParaRPr lang="ru-RU" b="1" dirty="0" smtClean="0">
              <a:solidFill>
                <a:srgbClr val="333333"/>
              </a:solidFill>
              <a:latin typeface="Helvetica"/>
              <a:cs typeface="Times New Roman" pitchFamily="18" charset="0"/>
            </a:endParaRPr>
          </a:p>
          <a:p>
            <a:endParaRPr lang="ru-RU" b="1" dirty="0" smtClean="0">
              <a:solidFill>
                <a:srgbClr val="333333"/>
              </a:solidFill>
              <a:latin typeface="Helvetica"/>
              <a:cs typeface="Times New Roman" pitchFamily="18" charset="0"/>
            </a:endParaRPr>
          </a:p>
          <a:p>
            <a:endParaRPr lang="ru-RU" b="1" dirty="0" smtClean="0">
              <a:solidFill>
                <a:srgbClr val="333333"/>
              </a:solidFill>
              <a:latin typeface="Helvetica"/>
              <a:cs typeface="Times New Roman" pitchFamily="18" charset="0"/>
            </a:endParaRPr>
          </a:p>
          <a:p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5214951"/>
            <a:ext cx="21431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FF0000"/>
              </a:solidFill>
              <a:latin typeface="Helvetica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FF0000"/>
              </a:solidFill>
              <a:latin typeface="Helvetica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FF0000"/>
              </a:solidFill>
              <a:latin typeface="Helvetica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FF0000"/>
              </a:solidFill>
              <a:latin typeface="Helvetica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FF0000"/>
              </a:solidFill>
              <a:latin typeface="Helvetica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FF0000"/>
              </a:solidFill>
              <a:latin typeface="Helvetica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1750199" y="964389"/>
            <a:ext cx="214314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1678761" y="4321975"/>
            <a:ext cx="214314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zabavnik.club/wp-content/uploads/selskohozyaystvennye_professii_kartinki_dlya_detey_6_19133024-e153468557187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857628"/>
            <a:ext cx="407196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raskrasil.com/wp-content/uploads/raskraski-professii-3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571480"/>
            <a:ext cx="364333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643042" y="1071546"/>
            <a:ext cx="39147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sz="2800" b="1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БУВЩИК  </a:t>
            </a:r>
            <a:r>
              <a:rPr lang="ru-RU" sz="2800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333333"/>
                </a:solidFill>
                <a:latin typeface="Helvetica"/>
                <a:ea typeface="Times New Roman" pitchFamily="18" charset="0"/>
                <a:cs typeface="Times New Roman" pitchFamily="18" charset="0"/>
              </a:rPr>
              <a:t>   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5" y="4286256"/>
            <a:ext cx="3000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Helvetica"/>
                <a:cs typeface="Times New Roman" pitchFamily="18" charset="0"/>
              </a:rPr>
              <a:t>с</a:t>
            </a:r>
            <a:r>
              <a:rPr lang="ru-RU" sz="2800" dirty="0" smtClean="0">
                <a:solidFill>
                  <a:srgbClr val="FF0000"/>
                </a:solidFill>
                <a:latin typeface="Helvetica"/>
                <a:cs typeface="Times New Roman" pitchFamily="18" charset="0"/>
              </a:rPr>
              <a:t>а</a:t>
            </a:r>
            <a:r>
              <a:rPr lang="ru-RU" sz="2800" dirty="0" smtClean="0">
                <a:latin typeface="Helvetica"/>
                <a:cs typeface="Times New Roman" pitchFamily="18" charset="0"/>
              </a:rPr>
              <a:t>довник</a:t>
            </a:r>
            <a:endParaRPr lang="ru-RU" sz="2800" dirty="0">
              <a:latin typeface="Helvetica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FF0000"/>
                </a:solidFill>
                <a:latin typeface="Helvetica"/>
                <a:cs typeface="Times New Roman" pitchFamily="18" charset="0"/>
              </a:rPr>
              <a:t>о</a:t>
            </a:r>
            <a:r>
              <a:rPr lang="ru-RU" sz="2800" dirty="0" smtClean="0">
                <a:latin typeface="Helvetica"/>
                <a:cs typeface="Times New Roman" pitchFamily="18" charset="0"/>
              </a:rPr>
              <a:t>г</a:t>
            </a:r>
            <a:r>
              <a:rPr lang="ru-RU" sz="2800" dirty="0" smtClean="0">
                <a:solidFill>
                  <a:srgbClr val="FF0000"/>
                </a:solidFill>
                <a:latin typeface="Helvetica"/>
                <a:cs typeface="Times New Roman" pitchFamily="18" charset="0"/>
              </a:rPr>
              <a:t>о</a:t>
            </a:r>
            <a:r>
              <a:rPr lang="ru-RU" sz="2800" dirty="0" smtClean="0">
                <a:latin typeface="Helvetica"/>
                <a:cs typeface="Times New Roman" pitchFamily="18" charset="0"/>
              </a:rPr>
              <a:t>родник</a:t>
            </a:r>
          </a:p>
          <a:p>
            <a:r>
              <a:rPr lang="ru-RU" sz="2800" dirty="0" smtClean="0">
                <a:latin typeface="Helvetica"/>
                <a:cs typeface="Times New Roman" pitchFamily="18" charset="0"/>
              </a:rPr>
              <a:t>цв</a:t>
            </a:r>
            <a:r>
              <a:rPr lang="ru-RU" sz="2800" dirty="0" smtClean="0">
                <a:solidFill>
                  <a:srgbClr val="FF0000"/>
                </a:solidFill>
                <a:latin typeface="Helvetica"/>
                <a:cs typeface="Times New Roman" pitchFamily="18" charset="0"/>
              </a:rPr>
              <a:t>е</a:t>
            </a:r>
            <a:r>
              <a:rPr lang="ru-RU" sz="2800" dirty="0" smtClean="0">
                <a:latin typeface="Helvetica"/>
                <a:cs typeface="Times New Roman" pitchFamily="18" charset="0"/>
              </a:rPr>
              <a:t>т</a:t>
            </a:r>
            <a:r>
              <a:rPr lang="ru-RU" sz="2800" dirty="0" smtClean="0">
                <a:solidFill>
                  <a:srgbClr val="FF0000"/>
                </a:solidFill>
                <a:latin typeface="Helvetica"/>
                <a:cs typeface="Times New Roman" pitchFamily="18" charset="0"/>
              </a:rPr>
              <a:t>о</a:t>
            </a:r>
            <a:r>
              <a:rPr lang="ru-RU" sz="2800" dirty="0" smtClean="0">
                <a:latin typeface="Helvetica"/>
                <a:cs typeface="Times New Roman" pitchFamily="18" charset="0"/>
              </a:rPr>
              <a:t>вод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00100" y="3643314"/>
            <a:ext cx="6278588" cy="25717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571472" y="3429000"/>
            <a:ext cx="7643866" cy="2671762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Работник  </a:t>
            </a:r>
            <a:r>
              <a:rPr lang="ru-RU" sz="2800" b="1" dirty="0" smtClean="0"/>
              <a:t>сельскохозяйственного  труда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1928000" y="4286256"/>
            <a:ext cx="215108" cy="722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1999835" y="4715281"/>
            <a:ext cx="215108" cy="71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2188351" y="4974441"/>
            <a:ext cx="215108" cy="7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2428463" y="5215347"/>
            <a:ext cx="215108" cy="71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 flipH="1" flipV="1">
            <a:off x="3250397" y="964389"/>
            <a:ext cx="214314" cy="1428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571504"/>
          </a:xfrm>
          <a:ln w="190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2700" dirty="0" smtClean="0">
                <a:solidFill>
                  <a:srgbClr val="FF0000"/>
                </a:solidFill>
              </a:rPr>
              <a:t>Как  будут  звучать  названия  этих  профессий  во  </a:t>
            </a:r>
            <a:br>
              <a:rPr lang="ru-RU" sz="2700" dirty="0" smtClean="0">
                <a:solidFill>
                  <a:srgbClr val="FF0000"/>
                </a:solidFill>
              </a:rPr>
            </a:br>
            <a:r>
              <a:rPr lang="ru-RU" sz="2700" dirty="0" smtClean="0">
                <a:solidFill>
                  <a:srgbClr val="FF0000"/>
                </a:solidFill>
              </a:rPr>
              <a:t>множественном  числе ?</a:t>
            </a:r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u="sng" dirty="0" smtClean="0">
                <a:solidFill>
                  <a:srgbClr val="FF0000"/>
                </a:solidFill>
              </a:rPr>
              <a:t/>
            </a:r>
            <a:br>
              <a:rPr lang="ru-RU" sz="3200" u="sng" dirty="0" smtClean="0">
                <a:solidFill>
                  <a:srgbClr val="FF0000"/>
                </a:solidFill>
              </a:rPr>
            </a:br>
            <a:endParaRPr lang="ru-RU" sz="3200" u="sng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5286412"/>
          </a:xfrm>
          <a:ln w="28575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800" u="sng" dirty="0" smtClean="0"/>
              <a:t>Продолжите  предложение: </a:t>
            </a:r>
            <a:r>
              <a:rPr lang="ru-RU" sz="2800" u="sng" dirty="0" smtClean="0">
                <a:solidFill>
                  <a:srgbClr val="FF0000"/>
                </a:solidFill>
              </a:rPr>
              <a:t>« У  нас  в  школе  есть</a:t>
            </a:r>
            <a:r>
              <a:rPr lang="ru-RU" dirty="0" smtClean="0">
                <a:solidFill>
                  <a:srgbClr val="FF0000"/>
                </a:solidFill>
              </a:rPr>
              <a:t> …..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(кто?)                                  ( много  кого?)             </a:t>
            </a:r>
            <a:r>
              <a:rPr lang="ru-RU" u="sng" dirty="0" smtClean="0">
                <a:solidFill>
                  <a:srgbClr val="FF0000"/>
                </a:solidFill>
              </a:rPr>
              <a:t>                       </a:t>
            </a:r>
          </a:p>
          <a:p>
            <a:r>
              <a:rPr lang="ru-RU" dirty="0" smtClean="0"/>
              <a:t>Штукатур</a:t>
            </a:r>
            <a:r>
              <a:rPr lang="ru-RU" dirty="0" smtClean="0">
                <a:solidFill>
                  <a:srgbClr val="FF0000"/>
                </a:solidFill>
              </a:rPr>
              <a:t>ы</a:t>
            </a:r>
            <a:r>
              <a:rPr lang="ru-RU" dirty="0" smtClean="0"/>
              <a:t>                                штукатур</a:t>
            </a:r>
            <a:r>
              <a:rPr lang="ru-RU" dirty="0" smtClean="0">
                <a:solidFill>
                  <a:srgbClr val="FF0000"/>
                </a:solidFill>
              </a:rPr>
              <a:t>ов</a:t>
            </a:r>
          </a:p>
          <a:p>
            <a:r>
              <a:rPr lang="ru-RU" dirty="0" smtClean="0"/>
              <a:t>Маляр</a:t>
            </a:r>
            <a:r>
              <a:rPr lang="ru-RU" dirty="0" smtClean="0">
                <a:solidFill>
                  <a:srgbClr val="FF0000"/>
                </a:solidFill>
              </a:rPr>
              <a:t>ы</a:t>
            </a:r>
            <a:r>
              <a:rPr lang="ru-RU" dirty="0" smtClean="0"/>
              <a:t>                                      маляр</a:t>
            </a:r>
            <a:r>
              <a:rPr lang="ru-RU" dirty="0" smtClean="0">
                <a:solidFill>
                  <a:srgbClr val="FF0000"/>
                </a:solidFill>
              </a:rPr>
              <a:t>ов</a:t>
            </a:r>
          </a:p>
          <a:p>
            <a:r>
              <a:rPr lang="ru-RU" dirty="0" smtClean="0"/>
              <a:t>Столяр</a:t>
            </a:r>
            <a:r>
              <a:rPr lang="ru-RU" dirty="0" smtClean="0">
                <a:solidFill>
                  <a:srgbClr val="FF0000"/>
                </a:solidFill>
              </a:rPr>
              <a:t>ы </a:t>
            </a:r>
            <a:r>
              <a:rPr lang="ru-RU" dirty="0" smtClean="0"/>
              <a:t>                                    столяр</a:t>
            </a:r>
            <a:r>
              <a:rPr lang="ru-RU" dirty="0" smtClean="0">
                <a:solidFill>
                  <a:srgbClr val="FF0000"/>
                </a:solidFill>
              </a:rPr>
              <a:t>ов</a:t>
            </a:r>
          </a:p>
          <a:p>
            <a:r>
              <a:rPr lang="ru-RU" dirty="0" smtClean="0"/>
              <a:t>Шве</a:t>
            </a:r>
            <a:r>
              <a:rPr lang="ru-RU" dirty="0" smtClean="0">
                <a:solidFill>
                  <a:srgbClr val="FF0000"/>
                </a:solidFill>
              </a:rPr>
              <a:t>и </a:t>
            </a:r>
            <a:r>
              <a:rPr lang="ru-RU" dirty="0" smtClean="0"/>
              <a:t>                                         шв</a:t>
            </a:r>
            <a:r>
              <a:rPr lang="ru-RU" dirty="0" smtClean="0">
                <a:solidFill>
                  <a:srgbClr val="FF0000"/>
                </a:solidFill>
              </a:rPr>
              <a:t>ей</a:t>
            </a:r>
          </a:p>
          <a:p>
            <a:r>
              <a:rPr lang="ru-RU" dirty="0" smtClean="0"/>
              <a:t>Слесар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                                     слесар</a:t>
            </a:r>
            <a:r>
              <a:rPr lang="ru-RU" dirty="0" smtClean="0">
                <a:solidFill>
                  <a:srgbClr val="FF0000"/>
                </a:solidFill>
              </a:rPr>
              <a:t>ей</a:t>
            </a:r>
          </a:p>
          <a:p>
            <a:r>
              <a:rPr lang="ru-RU" dirty="0" smtClean="0"/>
              <a:t>Обувщик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                                 обувщик</a:t>
            </a:r>
            <a:r>
              <a:rPr lang="ru-RU" dirty="0" smtClean="0">
                <a:solidFill>
                  <a:srgbClr val="FF0000"/>
                </a:solidFill>
              </a:rPr>
              <a:t>ов</a:t>
            </a:r>
          </a:p>
          <a:p>
            <a:r>
              <a:rPr lang="ru-RU" dirty="0" smtClean="0"/>
              <a:t>Садовник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                               садовник</a:t>
            </a:r>
            <a:r>
              <a:rPr lang="ru-RU" dirty="0" smtClean="0">
                <a:solidFill>
                  <a:srgbClr val="FF0000"/>
                </a:solidFill>
              </a:rPr>
              <a:t>ов</a:t>
            </a:r>
          </a:p>
          <a:p>
            <a:r>
              <a:rPr lang="ru-RU" dirty="0" smtClean="0"/>
              <a:t>Огородник</a:t>
            </a:r>
            <a:r>
              <a:rPr lang="ru-RU" dirty="0" smtClean="0">
                <a:solidFill>
                  <a:srgbClr val="FF0000"/>
                </a:solidFill>
              </a:rPr>
              <a:t>и </a:t>
            </a:r>
            <a:r>
              <a:rPr lang="ru-RU" dirty="0" smtClean="0"/>
              <a:t>                            огородник</a:t>
            </a:r>
            <a:r>
              <a:rPr lang="ru-RU" dirty="0" smtClean="0">
                <a:solidFill>
                  <a:srgbClr val="FF0000"/>
                </a:solidFill>
              </a:rPr>
              <a:t>ов</a:t>
            </a:r>
          </a:p>
          <a:p>
            <a:r>
              <a:rPr lang="ru-RU" dirty="0" smtClean="0"/>
              <a:t>Цветовод</a:t>
            </a:r>
            <a:r>
              <a:rPr lang="ru-RU" dirty="0" smtClean="0">
                <a:solidFill>
                  <a:srgbClr val="FF0000"/>
                </a:solidFill>
              </a:rPr>
              <a:t>ы </a:t>
            </a:r>
            <a:r>
              <a:rPr lang="ru-RU" dirty="0" smtClean="0"/>
              <a:t>                               цветовод</a:t>
            </a:r>
            <a:r>
              <a:rPr lang="ru-RU" dirty="0" smtClean="0">
                <a:solidFill>
                  <a:srgbClr val="FF0000"/>
                </a:solidFill>
              </a:rPr>
              <a:t>ов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 flipH="1" flipV="1">
            <a:off x="7286644" y="4214818"/>
            <a:ext cx="142876" cy="14287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2143108" y="2928934"/>
            <a:ext cx="142876" cy="80962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 flipH="1" flipV="1">
            <a:off x="1571604" y="3286124"/>
            <a:ext cx="142876" cy="142876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357290" y="3786190"/>
            <a:ext cx="142876" cy="142876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 flipH="1" flipV="1">
            <a:off x="7067568" y="2433630"/>
            <a:ext cx="223838" cy="714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 flipH="1" flipV="1">
            <a:off x="1959751" y="2326473"/>
            <a:ext cx="223838" cy="14287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6393669" y="3750471"/>
            <a:ext cx="214314" cy="14287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2321703" y="4250537"/>
            <a:ext cx="214314" cy="14287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 flipH="1" flipV="1">
            <a:off x="1071538" y="4286256"/>
            <a:ext cx="1588" cy="1588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 flipH="1" flipV="1">
            <a:off x="7174725" y="2897977"/>
            <a:ext cx="152400" cy="714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rot="5400000">
            <a:off x="2143108" y="2857496"/>
            <a:ext cx="214314" cy="714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28596" y="490596"/>
            <a:ext cx="7929618" cy="526297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2000" u="sng" dirty="0" smtClean="0">
                <a:solidFill>
                  <a:srgbClr val="FF000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Как  называются  мастерские,  в  которых  учат  этим  профессиям</a:t>
            </a:r>
            <a:r>
              <a:rPr lang="ru-RU" sz="2000" b="1" i="1" dirty="0" smtClean="0">
                <a:solidFill>
                  <a:srgbClr val="FF000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?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У  </a:t>
            </a:r>
            <a:r>
              <a:rPr lang="ru-RU" sz="28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штукатуров</a:t>
            </a: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(КАКАЯ  МАСТЕРСКАЯ?)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У  </a:t>
            </a:r>
            <a:r>
              <a:rPr lang="ru-RU" sz="2000" b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МАЛЯРОВ</a:t>
            </a: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(КАКАЯ  МАСТЕРСКАЯ?) –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          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У  </a:t>
            </a:r>
            <a:r>
              <a:rPr lang="ru-RU" sz="2000" b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СТОЛЯРОВ </a:t>
            </a: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(КАКАЯ МАСТЕРСКАЯ?)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У  </a:t>
            </a:r>
            <a:r>
              <a:rPr lang="ru-RU" sz="2000" b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ШВЕЙ</a:t>
            </a:r>
            <a:r>
              <a:rPr lang="ru-RU" sz="2000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(КАКАЯ  МАСТЕРСКАЯ?) -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Helvetica" charset="-52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8" y="1142984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Штукатурная </a:t>
            </a:r>
            <a:r>
              <a:rPr lang="ru-RU" sz="24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мастерская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643570" y="2357430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Малярная </a:t>
            </a:r>
            <a:r>
              <a:rPr lang="ru-RU" sz="24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мастерская 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643570" y="3143248"/>
            <a:ext cx="2357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i="1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rgbClr val="7030A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Столярная </a:t>
            </a:r>
            <a:r>
              <a:rPr lang="ru-RU" sz="24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мастерская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500694" y="4214818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i="1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rgbClr val="7030A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Швейная</a:t>
            </a:r>
            <a:r>
              <a:rPr lang="ru-RU" sz="24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мастерская </a:t>
            </a:r>
            <a:endParaRPr lang="ru-RU" sz="24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5400000">
            <a:off x="7215206" y="1071546"/>
            <a:ext cx="214314" cy="714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 flipH="1" flipV="1">
            <a:off x="1892281" y="4321975"/>
            <a:ext cx="215108" cy="7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6429388" y="2285992"/>
            <a:ext cx="214314" cy="71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6572264" y="3500438"/>
            <a:ext cx="214314" cy="71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 flipH="1" flipV="1">
            <a:off x="6107917" y="4536289"/>
            <a:ext cx="142876" cy="71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642918"/>
            <a:ext cx="7429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642919"/>
            <a:ext cx="7643866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У  </a:t>
            </a:r>
            <a:r>
              <a:rPr lang="ru-RU" sz="2400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СЛЕСАРЕЙ</a:t>
            </a:r>
            <a:r>
              <a:rPr lang="ru-RU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(КАКАЯ  МАСТЕРСКАЯ?) – </a:t>
            </a:r>
            <a:r>
              <a:rPr lang="ru-RU" sz="2800" b="1" i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У  </a:t>
            </a:r>
            <a:r>
              <a:rPr lang="ru-RU" sz="2800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ОБУВЩИКОВ</a:t>
            </a:r>
            <a:r>
              <a:rPr lang="ru-RU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(КАКАЯ  МАСТЕРСКАЯ?)  </a:t>
            </a:r>
            <a:r>
              <a:rPr lang="ru-RU" b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28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i="1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                                     </a:t>
            </a: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У  МАСТЕРОВ  </a:t>
            </a:r>
            <a:r>
              <a:rPr lang="ru-RU" b="1" dirty="0" err="1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СЕЛЬСКО</a:t>
            </a:r>
            <a:r>
              <a:rPr lang="ru-RU" sz="2400" b="1" dirty="0" err="1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хозяйственного</a:t>
            </a:r>
            <a:r>
              <a:rPr lang="ru-RU" sz="2400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ТРУДА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B05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( САДОВОДОВ,  ОГОРОДНИКОВ,  ЦВЕТОВОДОВ</a:t>
            </a:r>
            <a:r>
              <a:rPr lang="ru-RU" b="1" dirty="0" smtClean="0">
                <a:solidFill>
                  <a:srgbClr val="00B05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(КАКАЯ  МАСТЕРСКАЯ?) – </a:t>
            </a:r>
            <a:r>
              <a:rPr lang="ru-RU" sz="28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мастерская</a:t>
            </a: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….                                                                  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72198" y="1643050"/>
            <a:ext cx="2428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smtClean="0">
                <a:solidFill>
                  <a:srgbClr val="7030A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обувная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latin typeface="Helvetica" charset="-52"/>
                <a:ea typeface="Times New Roman" pitchFamily="18" charset="0"/>
                <a:cs typeface="Times New Roman" pitchFamily="18" charset="0"/>
              </a:rPr>
              <a:t>мастерская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29322" y="571480"/>
            <a:ext cx="20042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слесарная </a:t>
            </a:r>
          </a:p>
          <a:p>
            <a:r>
              <a:rPr lang="ru-RU" sz="2400" b="1" i="1" dirty="0" smtClean="0"/>
              <a:t>мастерская</a:t>
            </a:r>
            <a:endParaRPr lang="ru-RU" sz="2400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72198" y="4214818"/>
            <a:ext cx="257176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i="1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i="1" dirty="0" smtClean="0"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7030A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сельского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7030A0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хозяйства             </a:t>
            </a:r>
            <a:r>
              <a:rPr lang="ru-RU" sz="2800" b="1" i="1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              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 flipH="1" flipV="1">
            <a:off x="6929454" y="571480"/>
            <a:ext cx="214314" cy="71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7322363" y="1964521"/>
            <a:ext cx="214314" cy="1428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6429388" y="4857760"/>
            <a:ext cx="214314" cy="714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  мастерских  вас  будут  учить специальным трудовым  действиям. (</a:t>
            </a:r>
            <a:r>
              <a:rPr lang="ru-RU" sz="2200" dirty="0" smtClean="0">
                <a:solidFill>
                  <a:srgbClr val="FF0000"/>
                </a:solidFill>
              </a:rPr>
              <a:t>Сказать</a:t>
            </a:r>
            <a:r>
              <a:rPr lang="ru-RU" sz="3200" dirty="0" smtClean="0">
                <a:solidFill>
                  <a:srgbClr val="FF0000"/>
                </a:solidFill>
              </a:rPr>
              <a:t>  </a:t>
            </a:r>
            <a:r>
              <a:rPr lang="ru-RU" sz="2200" dirty="0" smtClean="0">
                <a:solidFill>
                  <a:srgbClr val="FF0000"/>
                </a:solidFill>
              </a:rPr>
              <a:t>предложением</a:t>
            </a:r>
            <a:r>
              <a:rPr lang="ru-RU" sz="3200" dirty="0" smtClean="0">
                <a:solidFill>
                  <a:srgbClr val="FF0000"/>
                </a:solidFill>
              </a:rPr>
              <a:t>)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 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472518" cy="4500593"/>
          </a:xfrm>
        </p:spPr>
        <p:txBody>
          <a:bodyPr>
            <a:normAutofit fontScale="77500" lnSpcReduction="20000"/>
          </a:bodyPr>
          <a:lstStyle/>
          <a:p>
            <a:r>
              <a:rPr lang="ru-RU" sz="2400" i="1" dirty="0" smtClean="0"/>
              <a:t>                         </a:t>
            </a:r>
            <a:r>
              <a:rPr lang="ru-RU" sz="2400" i="1" u="sng" dirty="0" smtClean="0"/>
              <a:t>В  штукатурной и малярной  мастерской </a:t>
            </a:r>
            <a:endParaRPr lang="ru-RU" sz="2400" i="1" dirty="0" smtClean="0"/>
          </a:p>
          <a:p>
            <a:pPr>
              <a:buNone/>
            </a:pPr>
            <a:r>
              <a:rPr lang="ru-RU" dirty="0" smtClean="0"/>
              <a:t> нас  будут  учить</a:t>
            </a:r>
            <a:r>
              <a:rPr lang="ru-RU" sz="2400" dirty="0" smtClean="0">
                <a:solidFill>
                  <a:srgbClr val="7030A0"/>
                </a:solidFill>
              </a:rPr>
              <a:t>…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нас  будут  учить…</a:t>
            </a: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                                                                     </a:t>
            </a:r>
          </a:p>
          <a:p>
            <a:pPr>
              <a:buNone/>
            </a:pPr>
            <a:r>
              <a:rPr lang="ru-RU" sz="3500" dirty="0" smtClean="0"/>
              <a:t>                                       </a:t>
            </a:r>
          </a:p>
          <a:p>
            <a:pPr>
              <a:buNone/>
            </a:pPr>
            <a:r>
              <a:rPr lang="ru-RU" sz="3500" dirty="0" smtClean="0"/>
              <a:t>                              </a:t>
            </a:r>
            <a:r>
              <a:rPr lang="ru-RU" sz="2800" i="1" u="sng" dirty="0" smtClean="0"/>
              <a:t>В  швейной  мастерской</a:t>
            </a:r>
            <a:endParaRPr lang="ru-RU" sz="2800" dirty="0" smtClean="0"/>
          </a:p>
          <a:p>
            <a:pPr>
              <a:buNone/>
            </a:pPr>
            <a:r>
              <a:rPr lang="ru-RU" sz="3500" dirty="0" smtClean="0"/>
              <a:t>нас  будут  учить…</a:t>
            </a:r>
            <a:endParaRPr lang="ru-RU" sz="35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500" dirty="0" smtClean="0">
                <a:solidFill>
                  <a:srgbClr val="FF0000"/>
                </a:solidFill>
              </a:rPr>
              <a:t>                           </a:t>
            </a:r>
            <a:r>
              <a:rPr lang="ru-RU" sz="3500" i="1" u="sng" dirty="0" smtClean="0">
                <a:solidFill>
                  <a:srgbClr val="FF0000"/>
                </a:solidFill>
              </a:rPr>
              <a:t> </a:t>
            </a:r>
            <a:endParaRPr lang="ru-RU" sz="2400" i="1" u="sng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FontTx/>
              <a:buChar char="-"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868" y="2786058"/>
            <a:ext cx="49292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 smtClean="0"/>
              <a:t> </a:t>
            </a:r>
            <a:r>
              <a:rPr lang="ru-RU" sz="2400" i="1" u="sng" dirty="0" smtClean="0"/>
              <a:t>В  столярной  мастерской 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57686" y="2000240"/>
            <a:ext cx="4786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7030A0"/>
                </a:solidFill>
              </a:rPr>
              <a:t>штукатурить,  красить,  </a:t>
            </a:r>
          </a:p>
          <a:p>
            <a:r>
              <a:rPr lang="ru-RU" sz="2400" i="1" dirty="0" smtClean="0">
                <a:solidFill>
                  <a:srgbClr val="7030A0"/>
                </a:solidFill>
              </a:rPr>
              <a:t>клеить  обои</a:t>
            </a:r>
            <a:endParaRPr lang="ru-RU" sz="2400" i="1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43372" y="3429000"/>
            <a:ext cx="4357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7030A0"/>
                </a:solidFill>
              </a:rPr>
              <a:t>     пилить,  забивать  гвозди, клеить, сверлить</a:t>
            </a:r>
            <a:endParaRPr lang="ru-RU" sz="2400" i="1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86182" y="4786322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7030A0"/>
                </a:solidFill>
              </a:rPr>
              <a:t>      кроить, шить,  вышивать</a:t>
            </a:r>
            <a:endParaRPr lang="ru-RU" sz="2400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3100" b="1" dirty="0" smtClean="0"/>
              <a:t>В  мастерских  вас  будут  учить специальным трудовым  действиям </a:t>
            </a:r>
            <a:r>
              <a:rPr lang="ru-RU" sz="2700" b="1" dirty="0" smtClean="0"/>
              <a:t>(</a:t>
            </a:r>
            <a:r>
              <a:rPr lang="ru-RU" sz="2700" b="1" dirty="0" smtClean="0">
                <a:solidFill>
                  <a:srgbClr val="FF0000"/>
                </a:solidFill>
              </a:rPr>
              <a:t>Сказать  предложением</a:t>
            </a:r>
            <a:r>
              <a:rPr lang="ru-RU" sz="3600" b="1" dirty="0" smtClean="0">
                <a:solidFill>
                  <a:srgbClr val="FF0000"/>
                </a:solidFill>
              </a:rPr>
              <a:t>)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15370" cy="471490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800" dirty="0" smtClean="0"/>
              <a:t>                                                                                                                                                                                      </a:t>
            </a:r>
            <a:r>
              <a:rPr lang="ru-RU" sz="3800" i="1" u="sng" dirty="0" smtClean="0"/>
              <a:t>В слесарной  мастерской </a:t>
            </a:r>
          </a:p>
          <a:p>
            <a:pPr>
              <a:buNone/>
            </a:pPr>
            <a:r>
              <a:rPr lang="ru-RU" sz="4500" dirty="0" smtClean="0"/>
              <a:t>нас  будут  учить …  </a:t>
            </a:r>
          </a:p>
          <a:p>
            <a:pPr>
              <a:buNone/>
            </a:pPr>
            <a:r>
              <a:rPr lang="ru-RU" sz="4500" dirty="0" smtClean="0">
                <a:solidFill>
                  <a:srgbClr val="FF0000"/>
                </a:solidFill>
              </a:rPr>
              <a:t>                                   </a:t>
            </a:r>
          </a:p>
          <a:p>
            <a:pPr>
              <a:buNone/>
            </a:pPr>
            <a:r>
              <a:rPr lang="ru-RU" sz="3800" i="1" u="sng" dirty="0" smtClean="0">
                <a:solidFill>
                  <a:srgbClr val="FF0000"/>
                </a:solidFill>
              </a:rPr>
              <a:t> </a:t>
            </a:r>
            <a:r>
              <a:rPr lang="ru-RU" sz="3800" i="1" u="sng" dirty="0" smtClean="0"/>
              <a:t> В обувной  мастерской</a:t>
            </a:r>
            <a:r>
              <a:rPr lang="ru-RU" sz="3800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500" dirty="0" smtClean="0"/>
              <a:t>нас  будут  учить</a:t>
            </a:r>
            <a:r>
              <a:rPr lang="ru-RU" dirty="0" smtClean="0"/>
              <a:t>…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i="1" u="sng" dirty="0" smtClean="0"/>
              <a:t>В  мастерской  сельского  хозяйства    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sz="4000" dirty="0" smtClean="0"/>
              <a:t>нас  будут  учить…</a:t>
            </a:r>
          </a:p>
          <a:p>
            <a:pPr>
              <a:buNone/>
            </a:pPr>
            <a:endParaRPr lang="ru-RU" sz="2600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4643438" y="2357430"/>
            <a:ext cx="41019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7030A0"/>
                </a:solidFill>
              </a:rPr>
              <a:t>резать металл,  сгибать,  разгибать,  скреплять  детали</a:t>
            </a:r>
            <a:endParaRPr lang="ru-RU" sz="2400" i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4143380"/>
            <a:ext cx="371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7030A0"/>
                </a:solidFill>
              </a:rPr>
              <a:t>чинить  обувь,  шить  тапочки</a:t>
            </a:r>
          </a:p>
          <a:p>
            <a:endParaRPr lang="ru-RU" sz="2400" i="1" dirty="0" smtClean="0"/>
          </a:p>
          <a:p>
            <a:r>
              <a:rPr lang="ru-RU" sz="2400" i="1" dirty="0" smtClean="0"/>
              <a:t> </a:t>
            </a:r>
            <a:endParaRPr lang="ru-RU" sz="2400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7687" y="5643579"/>
            <a:ext cx="4429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сажать,  сеять,  копать,  загребать, полоть</a:t>
            </a:r>
          </a:p>
          <a:p>
            <a:pPr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984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Продукция,  которую получают в  наших  мастерских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488" y="357166"/>
            <a:ext cx="5826130" cy="614366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r>
              <a:rPr lang="ru-RU" sz="500" dirty="0" smtClean="0">
                <a:solidFill>
                  <a:srgbClr val="FF0000"/>
                </a:solidFill>
              </a:rPr>
              <a:t>Продукция,  получаемая  в  школьных  мастер</a:t>
            </a:r>
            <a:endParaRPr lang="ru-RU" sz="2000" i="1" dirty="0" smtClean="0"/>
          </a:p>
          <a:p>
            <a:pPr>
              <a:buNone/>
            </a:pPr>
            <a:endParaRPr lang="ru-RU" sz="8000" i="1" dirty="0" smtClean="0"/>
          </a:p>
          <a:p>
            <a:pPr>
              <a:buNone/>
            </a:pPr>
            <a:endParaRPr lang="ru-RU" sz="8000" i="1" dirty="0" smtClean="0"/>
          </a:p>
          <a:p>
            <a:pPr>
              <a:buNone/>
            </a:pPr>
            <a:r>
              <a:rPr lang="ru-RU" sz="8000" i="1" dirty="0" smtClean="0"/>
              <a:t>– </a:t>
            </a:r>
            <a:r>
              <a:rPr lang="ru-RU" sz="8000" dirty="0" smtClean="0"/>
              <a:t>оштукатуренные  стены,  гипсовые  изделия</a:t>
            </a:r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  - окрашенные рамы,  стены</a:t>
            </a:r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                              -полки, столы, табуретки,</a:t>
            </a:r>
          </a:p>
          <a:p>
            <a:pPr>
              <a:buNone/>
            </a:pPr>
            <a:r>
              <a:rPr lang="ru-RU" sz="8000" dirty="0" smtClean="0"/>
              <a:t>                                              тумбочки,  рамки</a:t>
            </a:r>
          </a:p>
          <a:p>
            <a:pPr>
              <a:buNone/>
            </a:pPr>
            <a:r>
              <a:rPr lang="ru-RU" sz="8000" dirty="0" smtClean="0"/>
              <a:t>                                                                                                                                  </a:t>
            </a:r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                                                                                         </a:t>
            </a:r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                                        - сумки, фартуки,  платья,                           платья,  вышивки</a:t>
            </a:r>
          </a:p>
          <a:p>
            <a:pPr>
              <a:buNone/>
            </a:pPr>
            <a:r>
              <a:rPr lang="ru-RU" sz="8000" dirty="0" smtClean="0"/>
              <a:t>                                                                           </a:t>
            </a:r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                                                                                                    </a:t>
            </a:r>
          </a:p>
          <a:p>
            <a:pPr>
              <a:buNone/>
            </a:pPr>
            <a:r>
              <a:rPr lang="ru-RU" sz="8000" dirty="0" smtClean="0"/>
              <a:t>                                                                            </a:t>
            </a:r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                                                  </a:t>
            </a:r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                                                       </a:t>
            </a:r>
          </a:p>
          <a:p>
            <a:pPr>
              <a:buNone/>
            </a:pPr>
            <a:r>
              <a:rPr lang="ru-RU" sz="8000" dirty="0" smtClean="0"/>
              <a:t>                                                                    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57158" y="1428736"/>
            <a:ext cx="2428892" cy="4768865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От  штукатуров                       </a:t>
            </a:r>
          </a:p>
          <a:p>
            <a:endParaRPr lang="ru-RU" sz="2400" dirty="0" smtClean="0"/>
          </a:p>
          <a:p>
            <a:r>
              <a:rPr lang="ru-RU" sz="2400" dirty="0" smtClean="0"/>
              <a:t>От  маляров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От  столяров</a:t>
            </a:r>
          </a:p>
          <a:p>
            <a:r>
              <a:rPr lang="ru-RU" sz="2400" dirty="0" smtClean="0"/>
              <a:t>  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От  швей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7" name="Рисунок 6" descr="C:\Users\Home\AppData\Local\Microsoft\Windows\Temporary Internet Files\Content.Word\IMG_20200128_1213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500042"/>
            <a:ext cx="1390651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Home\AppData\Local\Microsoft\Windows\Temporary Internet Files\Content.Word\IMG_20200128_1220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500042"/>
            <a:ext cx="135572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Home\AppData\Local\Microsoft\Windows\Temporary Internet Files\Content.Word\IMG_20200128_12155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 flipV="1">
            <a:off x="6858016" y="2000240"/>
            <a:ext cx="150019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Home\AppData\Local\Microsoft\Windows\Temporary Internet Files\Content.Word\IMG_20200128_12110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2928934"/>
            <a:ext cx="20335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Home\AppData\Local\Microsoft\Windows\Temporary Internet Files\Content.Word\IMG_20200128_12263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4" y="5143512"/>
            <a:ext cx="128588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Home\AppData\Local\Microsoft\Windows\Temporary Internet Files\Content.Word\IMG_20200128_12314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2" y="5143512"/>
            <a:ext cx="128588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1" y="273050"/>
            <a:ext cx="2471726" cy="7984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Продукция,  которую получают в  наших  мастерских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00364" y="273050"/>
            <a:ext cx="5686436" cy="585311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sz="2000" dirty="0" smtClean="0"/>
              <a:t>                                       -починённую  обувь,</a:t>
            </a:r>
          </a:p>
          <a:p>
            <a:pPr>
              <a:buNone/>
            </a:pPr>
            <a:r>
              <a:rPr lang="ru-RU" sz="2000" dirty="0" smtClean="0"/>
              <a:t>                                             тапочки 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                          -совки,  грабли,  уголки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                                                           -           цветы,  овощи,</a:t>
            </a:r>
          </a:p>
          <a:p>
            <a:pPr>
              <a:buNone/>
            </a:pPr>
            <a:r>
              <a:rPr lang="ru-RU" sz="2000" dirty="0" smtClean="0"/>
              <a:t>                                                                 деревья, кусты                                                              </a:t>
            </a:r>
            <a:endParaRPr lang="ru-RU" sz="20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1071546"/>
            <a:ext cx="3008313" cy="5054617"/>
          </a:xfrm>
        </p:spPr>
        <p:txBody>
          <a:bodyPr>
            <a:normAutofit fontScale="32500" lnSpcReduction="20000"/>
          </a:bodyPr>
          <a:lstStyle/>
          <a:p>
            <a:r>
              <a:rPr lang="ru-RU" sz="5000" dirty="0" smtClean="0"/>
              <a:t>От  обувщиков</a:t>
            </a:r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r>
              <a:rPr lang="ru-RU" sz="5000" dirty="0" smtClean="0"/>
              <a:t>От  слесарей</a:t>
            </a:r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endParaRPr lang="ru-RU" sz="5000" dirty="0" smtClean="0"/>
          </a:p>
          <a:p>
            <a:r>
              <a:rPr lang="ru-RU" sz="5000" dirty="0" smtClean="0"/>
              <a:t>От работников </a:t>
            </a:r>
          </a:p>
          <a:p>
            <a:r>
              <a:rPr lang="ru-RU" sz="5000" dirty="0" smtClean="0"/>
              <a:t>сельского  </a:t>
            </a:r>
          </a:p>
          <a:p>
            <a:r>
              <a:rPr lang="ru-RU" sz="5000" dirty="0" smtClean="0"/>
              <a:t>хозяйства</a:t>
            </a:r>
          </a:p>
          <a:p>
            <a:endParaRPr lang="ru-RU" sz="2800" dirty="0" smtClean="0"/>
          </a:p>
          <a:p>
            <a:r>
              <a:rPr lang="ru-RU" sz="2800" dirty="0" smtClean="0"/>
              <a:t>    </a:t>
            </a:r>
            <a:endParaRPr lang="ru-RU" sz="2800" dirty="0"/>
          </a:p>
        </p:txBody>
      </p:sp>
      <p:pic>
        <p:nvPicPr>
          <p:cNvPr id="7" name="Рисунок 6" descr="C:\Users\Home\AppData\Local\Microsoft\Windows\Temporary Internet Files\Content.Word\IMG_20200128_1219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3000364" y="571480"/>
            <a:ext cx="200026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Home\AppData\Local\Microsoft\Windows\Temporary Internet Files\Content.Word\IMG_20200128_1236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786322"/>
            <a:ext cx="157163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Home\AppData\Local\Microsoft\Windows\Temporary Internet Files\Content.Word\IMG_20200128_12405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4857760"/>
            <a:ext cx="168116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Home\AppData\Local\Microsoft\Windows\Temporary Internet Files\Content.Word\IMG_20200128_12221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2428868"/>
            <a:ext cx="1790708" cy="1343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4043362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Материалы  для  изготовления  изделий  </a:t>
            </a:r>
            <a:r>
              <a:rPr lang="ru-RU" i="1" dirty="0" smtClean="0"/>
              <a:t>(Построить  предложение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5" name="Содержимое 6" descr="C:\Users\Home\Documents\краска малярн..jpe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2428868"/>
            <a:ext cx="1357322" cy="928694"/>
          </a:xfrm>
          <a:prstGeom prst="rect">
            <a:avLst/>
          </a:prstGeom>
          <a:noFill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857232"/>
            <a:ext cx="4186238" cy="5500726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                         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нужны для  работы</a:t>
            </a:r>
            <a:r>
              <a:rPr lang="ru-RU" sz="2400" dirty="0" smtClean="0">
                <a:solidFill>
                  <a:srgbClr val="FF0000"/>
                </a:solidFill>
              </a:rPr>
              <a:t>: </a:t>
            </a:r>
            <a:r>
              <a:rPr lang="ru-RU" sz="2400" dirty="0" smtClean="0"/>
              <a:t>цемент,  песок,  вода  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                нужны  для  работы</a:t>
            </a:r>
            <a:r>
              <a:rPr lang="ru-RU" sz="2400" dirty="0" smtClean="0">
                <a:solidFill>
                  <a:srgbClr val="FF0000"/>
                </a:solidFill>
              </a:rPr>
              <a:t>: </a:t>
            </a:r>
            <a:r>
              <a:rPr lang="ru-RU" sz="2400" dirty="0" smtClean="0"/>
              <a:t>краска, растворитель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                  нужны для  работы</a:t>
            </a:r>
            <a:r>
              <a:rPr lang="ru-RU" sz="2400" dirty="0" smtClean="0"/>
              <a:t>: доски,  клей,  гвозди</a:t>
            </a:r>
          </a:p>
          <a:p>
            <a:endParaRPr lang="ru-RU" sz="2400" dirty="0" smtClean="0"/>
          </a:p>
          <a:p>
            <a:r>
              <a:rPr lang="ru-RU" sz="2400" i="1" dirty="0" smtClean="0">
                <a:solidFill>
                  <a:srgbClr val="FF0000"/>
                </a:solidFill>
              </a:rPr>
              <a:t>нужны  для  работы</a:t>
            </a:r>
            <a:r>
              <a:rPr lang="ru-RU" sz="2400" dirty="0" smtClean="0"/>
              <a:t>: ткани,  нитки</a:t>
            </a:r>
          </a:p>
          <a:p>
            <a:endParaRPr lang="ru-RU" sz="2400" dirty="0" smtClean="0"/>
          </a:p>
          <a:p>
            <a:endParaRPr lang="ru-RU" sz="2400" dirty="0" smtClean="0"/>
          </a:p>
        </p:txBody>
      </p:sp>
      <p:pic>
        <p:nvPicPr>
          <p:cNvPr id="12" name="Рисунок 11" descr="C:\Users\Home\Documents\растворитель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2571744"/>
            <a:ext cx="103468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Home\Documents\гвозд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930310" y="-6858072"/>
            <a:ext cx="1500198" cy="1500198"/>
          </a:xfrm>
          <a:prstGeom prst="rect">
            <a:avLst/>
          </a:prstGeom>
          <a:noFill/>
        </p:spPr>
      </p:pic>
      <p:pic>
        <p:nvPicPr>
          <p:cNvPr id="9" name="Рисунок 8" descr="https://rusolymp.ru/wp-content/uploads/2019/08/18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3643314"/>
            <a:ext cx="164307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s://i6.otzovik.com/2018/02/22/6096486/img/34308621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3643314"/>
            <a:ext cx="1071570" cy="106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s://cache3.youla.io/files/images/780_780/5a/8f/5a8f574c2756bab7bf16f7f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714356"/>
            <a:ext cx="192882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c.pxhere.com/photos/c6/27/fabric_cloth_fashion_textile_glamour_luxury_silk_rolls-646850.jpg!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9124" y="5143512"/>
            <a:ext cx="171451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s://c.pxhere.com/photos/c8/3c/bobbin_color_colorful_cotton_craft_embroidery_fashion_group-1159617.jpg!d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43702" y="5357826"/>
            <a:ext cx="2000264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https://c.pxhere.com/photos/73/78/nails_iron_nails_metal_metal_craftsman_accessories_hardware_store_bsumarktartikel_build_craft-1293541.jpg!d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V="1">
            <a:off x="5857884" y="3571873"/>
            <a:ext cx="1214446" cy="121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642911" y="928671"/>
            <a:ext cx="20717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u="sng" dirty="0" smtClean="0">
                <a:solidFill>
                  <a:srgbClr val="FF0000"/>
                </a:solidFill>
              </a:rPr>
              <a:t>Штукатуру   </a:t>
            </a:r>
            <a:endParaRPr lang="ru-RU" sz="2400" i="1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1223938" y="2224078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00034" y="2000240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u="sng" dirty="0" smtClean="0">
                <a:solidFill>
                  <a:srgbClr val="FF0000"/>
                </a:solidFill>
              </a:rPr>
              <a:t>Маляру</a:t>
            </a:r>
            <a:endParaRPr lang="ru-RU" sz="2400" i="1" u="sng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00034" y="4500570"/>
            <a:ext cx="942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u="sng" dirty="0" smtClean="0">
                <a:solidFill>
                  <a:srgbClr val="FF0000"/>
                </a:solidFill>
              </a:rPr>
              <a:t>Швее</a:t>
            </a:r>
            <a:endParaRPr lang="ru-RU" sz="2400" i="1" u="sng" dirty="0"/>
          </a:p>
        </p:txBody>
      </p:sp>
      <p:sp>
        <p:nvSpPr>
          <p:cNvPr id="23" name="TextBox 22"/>
          <p:cNvSpPr txBox="1"/>
          <p:nvPr/>
        </p:nvSpPr>
        <p:spPr>
          <a:xfrm>
            <a:off x="500034" y="3286124"/>
            <a:ext cx="1500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u="sng" dirty="0" smtClean="0">
                <a:solidFill>
                  <a:srgbClr val="FF0000"/>
                </a:solidFill>
              </a:rPr>
              <a:t>Столяру</a:t>
            </a:r>
            <a:endParaRPr lang="ru-RU" sz="2400" i="1" u="sng" dirty="0">
              <a:solidFill>
                <a:srgbClr val="FF0000"/>
              </a:solidFill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1678761" y="3250405"/>
            <a:ext cx="214314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rot="5400000">
            <a:off x="1464844" y="1964124"/>
            <a:ext cx="214314" cy="1436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5400000">
            <a:off x="1679158" y="3250008"/>
            <a:ext cx="214314" cy="1436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rot="5400000">
            <a:off x="1321968" y="4464454"/>
            <a:ext cx="214314" cy="1436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 flipH="1" flipV="1">
            <a:off x="1178695" y="1607331"/>
            <a:ext cx="214314" cy="14287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328982" cy="6556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Материалы  для  изготовления изделий </a:t>
            </a:r>
            <a:endParaRPr lang="ru-RU" dirty="0"/>
          </a:p>
        </p:txBody>
      </p:sp>
      <p:pic>
        <p:nvPicPr>
          <p:cNvPr id="5" name="Содержимое 4" descr="Металлические катанки — стоковое фото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85728"/>
            <a:ext cx="2428892" cy="16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1214422"/>
            <a:ext cx="3008313" cy="483393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                  </a:t>
            </a:r>
            <a:r>
              <a:rPr lang="ru-RU" sz="2400" i="1" dirty="0" smtClean="0">
                <a:solidFill>
                  <a:srgbClr val="FF0000"/>
                </a:solidFill>
              </a:rPr>
              <a:t>нужны  для  работы:</a:t>
            </a:r>
            <a:r>
              <a:rPr lang="ru-RU" sz="2400" dirty="0" smtClean="0"/>
              <a:t> железо,    проволока</a:t>
            </a:r>
          </a:p>
          <a:p>
            <a:r>
              <a:rPr lang="ru-RU" sz="2400" dirty="0" smtClean="0"/>
              <a:t>                 </a:t>
            </a:r>
            <a:r>
              <a:rPr lang="ru-RU" sz="2400" i="1" dirty="0" smtClean="0">
                <a:solidFill>
                  <a:srgbClr val="FF0000"/>
                </a:solidFill>
              </a:rPr>
              <a:t>нужны  для  работы</a:t>
            </a:r>
            <a:r>
              <a:rPr lang="ru-RU" sz="2400" dirty="0" smtClean="0"/>
              <a:t>: кожа,  нитки,  клей,  подошвы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                      нужны  для  работы:</a:t>
            </a:r>
            <a:r>
              <a:rPr lang="ru-RU" sz="2400" dirty="0" smtClean="0"/>
              <a:t>  семена,  саженцы  растений</a:t>
            </a:r>
          </a:p>
          <a:p>
            <a:endParaRPr lang="ru-RU" sz="2400" dirty="0"/>
          </a:p>
        </p:txBody>
      </p:sp>
      <p:pic>
        <p:nvPicPr>
          <p:cNvPr id="6" name="Рисунок 5" descr="http://m.elektrodvigateli-lom.ru/photo/2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571480"/>
            <a:ext cx="2143140" cy="123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i6.otzovik.com/2018/02/22/6096486/img/34308621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2428868"/>
            <a:ext cx="1071570" cy="1066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Прочие. 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2643182"/>
            <a:ext cx="1369492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avatars.mds.yandex.net/get-altay/2006773/2a0000016be02a4295cae51d2336a28ebec5/XXL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2643182"/>
            <a:ext cx="1295400" cy="980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s://get.pxhere.com/photo/shoe-leather-old-tool-boot-leg-shoes-boots-footwear-nostalgic-shoemaker-middle-ages-nuremberg-71118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2643182"/>
            <a:ext cx="1428750" cy="8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s://avatars.mds.yandex.net/get-zen_doc/196027/pub_5ca48bc77201b500b2fbf0dc_5ca5a3cb24949900b295f27d/scale_1200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71802" y="4857760"/>
            <a:ext cx="1533387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s://pbs.twimg.com/media/CGjtAKnVIAAQ0wD.jpg:large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86314" y="4786322"/>
            <a:ext cx="157163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nashogorod.info/wp-content/uploads/2019/03/kak-dostich-vysokoj-vshozhesti-semyan-2019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6500826" y="4857760"/>
            <a:ext cx="214314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4050863" y="324433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Столяру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50863" y="324433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Столяру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050863" y="324433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Столяру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050863" y="324433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Столяру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050863" y="324433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Столяру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050863" y="324433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Столяру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28597" y="1142984"/>
            <a:ext cx="1428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u="sng" dirty="0" smtClean="0">
                <a:solidFill>
                  <a:srgbClr val="FF0000"/>
                </a:solidFill>
              </a:rPr>
              <a:t>Слесарю</a:t>
            </a:r>
            <a:endParaRPr lang="ru-RU" sz="2400" i="1" u="sng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050863" y="324433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Столяру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050863" y="3244334"/>
            <a:ext cx="1042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solidFill>
                  <a:srgbClr val="FF0000"/>
                </a:solidFill>
              </a:rPr>
              <a:t>Столяру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57158" y="2643182"/>
            <a:ext cx="1649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u="sng" dirty="0" smtClean="0">
                <a:solidFill>
                  <a:srgbClr val="FF0000"/>
                </a:solidFill>
              </a:rPr>
              <a:t>Обувщику</a:t>
            </a:r>
            <a:endParaRPr lang="ru-RU" sz="2400" i="1" u="sng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4282" y="4214818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u="sng" dirty="0" smtClean="0">
                <a:solidFill>
                  <a:srgbClr val="FF0000"/>
                </a:solidFill>
              </a:rPr>
              <a:t>Работнику сельского хозяйства</a:t>
            </a:r>
            <a:endParaRPr lang="ru-RU" sz="2400" i="1" u="sng" dirty="0">
              <a:solidFill>
                <a:srgbClr val="FF0000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928663" y="1142982"/>
            <a:ext cx="214309" cy="7143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 flipH="1" flipV="1">
            <a:off x="928664" y="1142982"/>
            <a:ext cx="214309" cy="7143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 flipH="1" flipV="1">
            <a:off x="1893472" y="2749942"/>
            <a:ext cx="142082" cy="7143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72452" cy="512744"/>
          </a:xfrm>
        </p:spPr>
        <p:txBody>
          <a:bodyPr>
            <a:normAutofit/>
          </a:bodyPr>
          <a:lstStyle/>
          <a:p>
            <a:r>
              <a:rPr lang="ru-RU" sz="2700" i="1" u="sng" dirty="0" smtClean="0"/>
              <a:t>Какие  инструменты  </a:t>
            </a:r>
            <a:r>
              <a:rPr lang="ru-RU" sz="2700" dirty="0" smtClean="0"/>
              <a:t>нужны в  мастерских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14942" y="714356"/>
            <a:ext cx="1357322" cy="101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928670"/>
            <a:ext cx="3008313" cy="5197493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Штукатурам</a:t>
            </a:r>
            <a:r>
              <a:rPr lang="ru-RU" sz="2400" dirty="0" smtClean="0"/>
              <a:t> -  кельма,  тёрка,  щ</a:t>
            </a:r>
            <a:r>
              <a:rPr lang="ru-RU" sz="2400" dirty="0" smtClean="0">
                <a:solidFill>
                  <a:srgbClr val="FF0000"/>
                </a:solidFill>
              </a:rPr>
              <a:t>ё</a:t>
            </a:r>
            <a:r>
              <a:rPr lang="ru-RU" sz="2400" dirty="0" smtClean="0"/>
              <a:t>тка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sz="2400" dirty="0" smtClean="0">
                <a:solidFill>
                  <a:srgbClr val="FF0000"/>
                </a:solidFill>
              </a:rPr>
              <a:t>Столярам</a:t>
            </a:r>
            <a:r>
              <a:rPr lang="ru-RU" sz="2000" dirty="0" smtClean="0"/>
              <a:t> – м</a:t>
            </a:r>
            <a:r>
              <a:rPr lang="ru-RU" sz="2000" dirty="0" smtClean="0">
                <a:solidFill>
                  <a:srgbClr val="FF0000"/>
                </a:solidFill>
              </a:rPr>
              <a:t>о</a:t>
            </a:r>
            <a:r>
              <a:rPr lang="ru-RU" sz="2000" dirty="0" smtClean="0"/>
              <a:t>л</a:t>
            </a:r>
            <a:r>
              <a:rPr lang="ru-RU" sz="2000" dirty="0" smtClean="0">
                <a:solidFill>
                  <a:srgbClr val="FF0000"/>
                </a:solidFill>
              </a:rPr>
              <a:t>о</a:t>
            </a:r>
            <a:r>
              <a:rPr lang="ru-RU" sz="2000" dirty="0" smtClean="0"/>
              <a:t>ток,  гвозди,  п</a:t>
            </a:r>
            <a:r>
              <a:rPr lang="ru-RU" sz="2000" dirty="0" smtClean="0">
                <a:solidFill>
                  <a:srgbClr val="FF0000"/>
                </a:solidFill>
              </a:rPr>
              <a:t>и</a:t>
            </a:r>
            <a:r>
              <a:rPr lang="ru-RU" sz="2000" dirty="0" smtClean="0"/>
              <a:t>ла,  стамеска,  дрель</a:t>
            </a:r>
          </a:p>
          <a:p>
            <a:endParaRPr lang="ru-RU" sz="2000" dirty="0" smtClean="0"/>
          </a:p>
          <a:p>
            <a:r>
              <a:rPr lang="ru-RU" sz="2400" dirty="0" smtClean="0">
                <a:solidFill>
                  <a:srgbClr val="FF0000"/>
                </a:solidFill>
              </a:rPr>
              <a:t>Малярам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smtClean="0"/>
              <a:t>– краска,  кисть,  растворитель</a:t>
            </a:r>
          </a:p>
          <a:p>
            <a:endParaRPr lang="ru-RU" sz="2000" dirty="0" smtClean="0"/>
          </a:p>
          <a:p>
            <a:r>
              <a:rPr lang="ru-RU" sz="2400" dirty="0" smtClean="0">
                <a:solidFill>
                  <a:srgbClr val="FF0000"/>
                </a:solidFill>
              </a:rPr>
              <a:t>Швеям </a:t>
            </a:r>
            <a:r>
              <a:rPr lang="ru-RU" sz="2000" dirty="0" smtClean="0">
                <a:solidFill>
                  <a:srgbClr val="FF0000"/>
                </a:solidFill>
              </a:rPr>
              <a:t>–</a:t>
            </a:r>
            <a:r>
              <a:rPr lang="ru-RU" sz="2000" dirty="0" smtClean="0"/>
              <a:t> машинка, иголка,  ножницы,  сантиметровая  лента</a:t>
            </a:r>
          </a:p>
          <a:p>
            <a:endParaRPr lang="ru-RU" sz="2000" dirty="0" smtClean="0"/>
          </a:p>
        </p:txBody>
      </p:sp>
      <p:pic>
        <p:nvPicPr>
          <p:cNvPr id="1026" name="Picture 2" descr="C:\Users\Home\Documents\кисть-3(макловица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24" y="785794"/>
            <a:ext cx="785818" cy="785818"/>
          </a:xfrm>
          <a:prstGeom prst="rect">
            <a:avLst/>
          </a:prstGeom>
          <a:noFill/>
        </p:spPr>
      </p:pic>
      <p:pic>
        <p:nvPicPr>
          <p:cNvPr id="1027" name="Picture 3" descr="C:\Users\Home\Documents\кельма (мастерок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785794"/>
            <a:ext cx="1300146" cy="866764"/>
          </a:xfrm>
          <a:prstGeom prst="rect">
            <a:avLst/>
          </a:prstGeom>
          <a:noFill/>
        </p:spPr>
      </p:pic>
      <p:pic>
        <p:nvPicPr>
          <p:cNvPr id="12" name="Picture 6" descr="C:\Users\Home\Documents\долот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2071678"/>
            <a:ext cx="1188527" cy="928694"/>
          </a:xfrm>
          <a:prstGeom prst="rect">
            <a:avLst/>
          </a:prstGeom>
          <a:noFill/>
        </p:spPr>
      </p:pic>
      <p:pic>
        <p:nvPicPr>
          <p:cNvPr id="1028" name="Picture 4" descr="C:\Users\Home\Documents\швея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4744412"/>
            <a:ext cx="1143008" cy="147067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4714884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 descr="https://p0.zoon.ru/preview/zXkJaUeWEV3yBxLQvitPjg/1120x700x85/0/8/7/52c0759c40c0886b7c8d8024_52efabdd1cb7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4786322"/>
            <a:ext cx="142876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C:\Users\Home\Documents\сокол(истр.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29388" y="714356"/>
            <a:ext cx="1431596" cy="781040"/>
          </a:xfrm>
          <a:prstGeom prst="rect">
            <a:avLst/>
          </a:prstGeom>
          <a:noFill/>
        </p:spPr>
      </p:pic>
      <p:pic>
        <p:nvPicPr>
          <p:cNvPr id="1031" name="Picture 7" descr="C:\Users\Home\Documents\стамески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00562" y="2071678"/>
            <a:ext cx="1383803" cy="928694"/>
          </a:xfrm>
          <a:prstGeom prst="rect">
            <a:avLst/>
          </a:prstGeom>
          <a:noFill/>
        </p:spPr>
      </p:pic>
      <p:pic>
        <p:nvPicPr>
          <p:cNvPr id="1032" name="Picture 8" descr="C:\Users\Home\Documents\пила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929322" y="1643050"/>
            <a:ext cx="1607028" cy="1071570"/>
          </a:xfrm>
          <a:prstGeom prst="rect">
            <a:avLst/>
          </a:prstGeom>
          <a:noFill/>
        </p:spPr>
      </p:pic>
      <p:pic>
        <p:nvPicPr>
          <p:cNvPr id="1034" name="Picture 10" descr="C:\Users\Home\Documents\булавки с наконечником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72396" y="4929198"/>
            <a:ext cx="1071570" cy="803292"/>
          </a:xfrm>
          <a:prstGeom prst="rect">
            <a:avLst/>
          </a:prstGeom>
          <a:noFill/>
        </p:spPr>
      </p:pic>
      <p:pic>
        <p:nvPicPr>
          <p:cNvPr id="1035" name="Picture 11" descr="C:\Users\Home\Documents\дрель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72396" y="2000240"/>
            <a:ext cx="1273210" cy="928694"/>
          </a:xfrm>
          <a:prstGeom prst="rect">
            <a:avLst/>
          </a:prstGeom>
          <a:noFill/>
        </p:spPr>
      </p:pic>
      <p:pic>
        <p:nvPicPr>
          <p:cNvPr id="31" name="Рисунок 30" descr="C:\Users\Home\Documents\кисть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86380" y="3643314"/>
            <a:ext cx="1109664" cy="857256"/>
          </a:xfrm>
          <a:prstGeom prst="rect">
            <a:avLst/>
          </a:prstGeom>
          <a:noFill/>
        </p:spPr>
      </p:pic>
      <p:pic>
        <p:nvPicPr>
          <p:cNvPr id="1039" name="Picture 15" descr="C:\Users\Home\Documents\шпатель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500430" y="3643314"/>
            <a:ext cx="1120721" cy="710218"/>
          </a:xfrm>
          <a:prstGeom prst="rect">
            <a:avLst/>
          </a:prstGeom>
          <a:noFill/>
        </p:spPr>
      </p:pic>
      <p:pic>
        <p:nvPicPr>
          <p:cNvPr id="33" name="Picture 15" descr="C:\Users\Home\Documents\шпатель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643174" y="1000108"/>
            <a:ext cx="1120721" cy="710218"/>
          </a:xfrm>
          <a:prstGeom prst="rect">
            <a:avLst/>
          </a:prstGeom>
          <a:noFill/>
        </p:spPr>
      </p:pic>
      <p:pic>
        <p:nvPicPr>
          <p:cNvPr id="19" name="Рисунок 18" descr="http://smz57.ru/image/cache/catalog/%D0%A4%D0%BE%D1%82%D0%BE/%D0%9C%D0%B5%D1%82%D0%B8%D0%B7%D1%8B/241-245-800x800.jpg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57950" y="2428868"/>
            <a:ext cx="107157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https://stroy-np.ru/upload/iblock/3a3/3a37c68f48375d9e09c0f2e05f8a2ee1.jpg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000892" y="3429000"/>
            <a:ext cx="157163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Прямая соединительная линия 21"/>
          <p:cNvCxnSpPr/>
          <p:nvPr/>
        </p:nvCxnSpPr>
        <p:spPr>
          <a:xfrm rot="5400000">
            <a:off x="1607720" y="2249876"/>
            <a:ext cx="213520" cy="14287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rot="5400000">
            <a:off x="1571604" y="3500438"/>
            <a:ext cx="285752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10800000">
            <a:off x="1857357" y="1214422"/>
            <a:ext cx="3961" cy="158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rot="5400000">
            <a:off x="1071538" y="4786322"/>
            <a:ext cx="142876" cy="14287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215206" y="-12144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 rot="5400000" flipH="1" flipV="1">
            <a:off x="1535885" y="3679033"/>
            <a:ext cx="214314" cy="14287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3008313" cy="1162050"/>
          </a:xfrm>
        </p:spPr>
        <p:txBody>
          <a:bodyPr/>
          <a:lstStyle/>
          <a:p>
            <a:r>
              <a:rPr lang="ru-RU" i="1" u="sng" dirty="0" smtClean="0"/>
              <a:t>Какие  инструменты  </a:t>
            </a:r>
            <a:r>
              <a:rPr lang="ru-RU" dirty="0" smtClean="0"/>
              <a:t>нужны в  мастерских?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34" y="1428736"/>
            <a:ext cx="3008313" cy="4691063"/>
          </a:xfrm>
        </p:spPr>
        <p:txBody>
          <a:bodyPr>
            <a:normAutofit fontScale="70000" lnSpcReduction="20000"/>
          </a:bodyPr>
          <a:lstStyle/>
          <a:p>
            <a:endParaRPr lang="ru-RU" sz="2600" dirty="0" smtClean="0">
              <a:solidFill>
                <a:srgbClr val="FF0000"/>
              </a:solidFill>
            </a:endParaRPr>
          </a:p>
          <a:p>
            <a:r>
              <a:rPr lang="ru-RU" sz="2600" dirty="0" smtClean="0">
                <a:solidFill>
                  <a:srgbClr val="FF0000"/>
                </a:solidFill>
              </a:rPr>
              <a:t>Слесарям </a:t>
            </a:r>
            <a:r>
              <a:rPr lang="ru-RU" sz="2600" dirty="0" smtClean="0"/>
              <a:t>–молоток, плоскогубцы,  пила по металлу,  напильник,  тиски.</a:t>
            </a:r>
          </a:p>
          <a:p>
            <a:r>
              <a:rPr lang="ru-RU" sz="2600" dirty="0" smtClean="0"/>
              <a:t> </a:t>
            </a:r>
          </a:p>
          <a:p>
            <a:endParaRPr lang="ru-RU" sz="2600" dirty="0" smtClean="0"/>
          </a:p>
          <a:p>
            <a:endParaRPr lang="ru-RU" sz="2600" dirty="0" smtClean="0"/>
          </a:p>
          <a:p>
            <a:r>
              <a:rPr lang="ru-RU" sz="2600" dirty="0" smtClean="0">
                <a:solidFill>
                  <a:srgbClr val="FF0000"/>
                </a:solidFill>
              </a:rPr>
              <a:t>Обувщикам – шило,  лапка,  клещи,  молоток</a:t>
            </a:r>
            <a:endParaRPr lang="ru-RU" sz="2600" dirty="0" smtClean="0"/>
          </a:p>
          <a:p>
            <a:endParaRPr lang="ru-RU" sz="2600" dirty="0" smtClean="0"/>
          </a:p>
          <a:p>
            <a:endParaRPr lang="ru-RU" sz="2600" dirty="0" smtClean="0"/>
          </a:p>
          <a:p>
            <a:r>
              <a:rPr lang="ru-RU" sz="2600" dirty="0" smtClean="0">
                <a:solidFill>
                  <a:srgbClr val="FF0000"/>
                </a:solidFill>
              </a:rPr>
              <a:t>Работникам  сельского  хозяйства – </a:t>
            </a:r>
          </a:p>
          <a:p>
            <a:r>
              <a:rPr lang="ru-RU" sz="2600" dirty="0" smtClean="0"/>
              <a:t>лопата,  грабли, тяпка, лейка.</a:t>
            </a:r>
          </a:p>
          <a:p>
            <a:endParaRPr lang="ru-RU" dirty="0"/>
          </a:p>
        </p:txBody>
      </p:sp>
      <p:pic>
        <p:nvPicPr>
          <p:cNvPr id="2050" name="Picture 2" descr="C:\Users\Home\Documents\сикато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5072074"/>
            <a:ext cx="1357322" cy="904316"/>
          </a:xfrm>
          <a:prstGeom prst="rect">
            <a:avLst/>
          </a:prstGeom>
          <a:noFill/>
        </p:spPr>
      </p:pic>
      <p:pic>
        <p:nvPicPr>
          <p:cNvPr id="9" name="Picture 9" descr="C:\Users\Home\Documents\мотыга(тяпка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000628" y="5072074"/>
            <a:ext cx="713083" cy="928694"/>
          </a:xfrm>
          <a:prstGeom prst="rect">
            <a:avLst/>
          </a:prstGeom>
          <a:noFill/>
        </p:spPr>
      </p:pic>
      <p:pic>
        <p:nvPicPr>
          <p:cNvPr id="2053" name="Picture 5" descr="C:\Users\Home\Documents\лопат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5000636"/>
            <a:ext cx="1366145" cy="1071570"/>
          </a:xfrm>
          <a:prstGeom prst="rect">
            <a:avLst/>
          </a:prstGeom>
          <a:noFill/>
        </p:spPr>
      </p:pic>
      <p:sp>
        <p:nvSpPr>
          <p:cNvPr id="2055" name="AutoShape 7" descr="C:\Users\Home\Documents\_%D0%B3%D1%80%D0%B0%D0%B1%D0%BB%D0%B8 %D0%B4%D0%BB%D1%8F %D0%BB%D0%B8%D1%81%D1%82%D0%B2%D1%8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7" name="AutoShape 9" descr="C:\Users\Home\Documents\_%D0%B3%D1%80%D0%B0%D0%B1%D0%BB%D0%B8 %D0%B4%D0%BB%D1%8F %D0%BB%D0%B8%D1%81%D1%82%D0%B2%D1%8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C:\Users\Home\Documents\_%D0%B3%D1%80%D0%B0%D0%B1%D0%BB%D0%B8 %D0%B4%D0%BB%D1%8F %D0%BB%D0%B8%D1%81%D1%82%D0%B2%D1%8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5072074"/>
            <a:ext cx="1606589" cy="1068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 descr="C:\Users\Home\Documents\инструменты  обувщик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2714620"/>
            <a:ext cx="3357586" cy="1643074"/>
          </a:xfrm>
          <a:prstGeom prst="rect">
            <a:avLst/>
          </a:prstGeom>
          <a:noFill/>
        </p:spPr>
      </p:pic>
      <p:pic>
        <p:nvPicPr>
          <p:cNvPr id="2063" name="Picture 15" descr="C:\Users\Home\Documents\ножовка по металлу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380" y="500042"/>
            <a:ext cx="1354336" cy="928694"/>
          </a:xfrm>
          <a:prstGeom prst="rect">
            <a:avLst/>
          </a:prstGeom>
          <a:noFill/>
        </p:spPr>
      </p:pic>
      <p:pic>
        <p:nvPicPr>
          <p:cNvPr id="2064" name="Picture 16" descr="C:\Users\Home\Documents\тиски слес.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72866" y="571480"/>
            <a:ext cx="1585414" cy="1000132"/>
          </a:xfrm>
          <a:prstGeom prst="rect">
            <a:avLst/>
          </a:prstGeom>
          <a:noFill/>
        </p:spPr>
      </p:pic>
      <p:pic>
        <p:nvPicPr>
          <p:cNvPr id="16" name="Рисунок 15" descr="https://avatars.mds.yandex.net/get-zen_doc/936895/pub_5ca466663aaf7b00b2c2fdf1_5ca4a7a0e0c47900b252b043/scale_1200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17156" y="3167062"/>
            <a:ext cx="1309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https://avatars.mds.yandex.net/get-zen_doc/936895/pub_5ca466663aaf7b00b2c2fdf1_5ca4a7a0e0c47900b252b043/scale_1200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9556" y="3319462"/>
            <a:ext cx="1309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https://avatars.mds.yandex.net/get-zen_doc/936895/pub_5ca466663aaf7b00b2c2fdf1_5ca4a7a0e0c47900b252b043/scale_1200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14744" y="500042"/>
            <a:ext cx="1309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пассатижи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00430" y="1142984"/>
            <a:ext cx="14859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Напильник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 rot="21350554" flipV="1">
            <a:off x="5303765" y="1625140"/>
            <a:ext cx="1496060" cy="53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Прямая соединительная линия 21"/>
          <p:cNvCxnSpPr/>
          <p:nvPr/>
        </p:nvCxnSpPr>
        <p:spPr>
          <a:xfrm rot="5400000">
            <a:off x="927868" y="1500174"/>
            <a:ext cx="143670" cy="14367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 flipH="1" flipV="1">
            <a:off x="1535885" y="3321843"/>
            <a:ext cx="214314" cy="14287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Home\Documents\игол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286124"/>
            <a:ext cx="3476618" cy="2243828"/>
          </a:xfrm>
          <a:prstGeom prst="rect">
            <a:avLst/>
          </a:prstGeom>
          <a:noFill/>
        </p:spPr>
      </p:pic>
      <p:sp>
        <p:nvSpPr>
          <p:cNvPr id="33797" name="AutoShape 5" descr="C:\Users\Home\Documents\%D0%B8%D0%BD%D1%81%D1%82%D1%80%D1%83%D0%BC%D0%B5%D0%BD%D1%82%D1%8B  %D1%81%D0%BB%D0%B5%D1%81%D0%B0%D1%80%D1%8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https://p0.zoon.ru/preview/zXkJaUeWEV3yBxLQvitPjg/1120x700x85/0/8/7/52c0759c40c0886b7c8d8024_52efabdd1cb7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571876"/>
            <a:ext cx="2714643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Закрепление</a:t>
            </a:r>
            <a:r>
              <a:rPr lang="ru-RU" sz="2400" dirty="0" smtClean="0"/>
              <a:t>.  Все ли  эти  предметы  нужны  швее?</a:t>
            </a:r>
            <a:endParaRPr lang="ru-RU" sz="24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 descr="C:\Users\Home\Documents\%D0%B8%D0%BD%D1%81%D1%82%D1%80%D1%83%D0%BC%D0%B5%D0%BD%D1%82%D1%8B  %D1%88%D0%B2%D0%B5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0" name="AutoShape 4" descr="C:\Users\Home\Documents\%D0%B8%D0%BD%D1%81%D1%82%D1%80%D1%83%D0%BC%D0%B5%D0%BD%D1%82%D1%8B  %D1%88%D0%B2%D0%B5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2" name="AutoShape 6" descr="C:\Users\Home\Documents\%D0%B8%D0%BD%D1%81%D1%82%D1%80%D1%83%D0%BC%D0%B5%D0%BD%D1%82%D1%8B  %D1%88%D0%B2%D0%B5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431168" y="-2571792"/>
            <a:ext cx="11430000" cy="3714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26" name="AutoShape 10" descr="C:\Users\Home\Documents\%D0%B8%D0%BD%D1%81%D1%82%D1%80%D1%83%D0%BC%D0%B5%D0%BD%D1%82%D1%8B  %D1%88%D0%B2%D0%B5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8" name="AutoShape 12" descr="C:\Users\Home\Documents\%D0%B8%D0%BD%D1%81%D1%82%D1%80%D1%83%D0%BC%D0%B5%D0%BD%D1%82%D1%8B  %D1%88%D0%B2%D0%B5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30" name="AutoShape 14" descr="C:\Users\Home\Documents\%D0%B8%D0%BD%D1%81%D1%82%D1%80%D1%83%D0%BC%D0%B5%D0%BD%D1%82%D1%8B  %D1%88%D0%B2%D0%B5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32" name="AutoShape 16" descr="C:\Users\Home\Documents\%D0%B8%D0%BD%D1%81%D1%82%D1%80%D1%83%D0%BC%D0%B5%D0%BD%D1%82%D1%8B  %D1%88%D0%B2%D0%B5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33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71810"/>
            <a:ext cx="3929090" cy="277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34" name="Picture 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139925"/>
            <a:ext cx="3929090" cy="290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Закрепление</a:t>
            </a:r>
            <a:r>
              <a:rPr lang="ru-RU" sz="3200" dirty="0" smtClean="0"/>
              <a:t>.  Какие  предметы  не  нужны  маляру?</a:t>
            </a:r>
            <a:endParaRPr lang="ru-RU" sz="3200" dirty="0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Home\Desktop\Профессии  для  откр. зан\Картинки к профессиям\Инструменты  профессий\мотыга(тяпка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000372"/>
            <a:ext cx="2375314" cy="3167085"/>
          </a:xfrm>
          <a:prstGeom prst="rect">
            <a:avLst/>
          </a:prstGeom>
          <a:noFill/>
        </p:spPr>
      </p:pic>
      <p:pic>
        <p:nvPicPr>
          <p:cNvPr id="35843" name="Picture 3" descr="C:\Users\Home\Desktop\Профессии  для  откр. зан\Картинки к профессиям\Инструменты  профессий\молоток сапожни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189039"/>
            <a:ext cx="3014658" cy="1846216"/>
          </a:xfrm>
          <a:prstGeom prst="rect">
            <a:avLst/>
          </a:prstGeom>
          <a:noFill/>
        </p:spPr>
      </p:pic>
      <p:pic>
        <p:nvPicPr>
          <p:cNvPr id="35846" name="Picture 6" descr="C:\Users\Home\Desktop\Профессии  для  откр. зан\Картинки к профессиям\Инструменты  профессий\разные  инструменты-предм. карт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95746" y="3071810"/>
            <a:ext cx="4286253" cy="321469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Закрепление</a:t>
            </a:r>
            <a:r>
              <a:rPr lang="ru-RU" sz="2800" dirty="0" smtClean="0"/>
              <a:t>.  Какой  инструмент  нужен  огороднику?</a:t>
            </a:r>
            <a:endParaRPr lang="ru-RU" sz="28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1.bp.blogspot.com/-6PlaIKXr9gc/Wr2yokGskMI/AAAAAAAAA-k/LRQkgQVjnJ4qydmzsurHBwBOKhT0eK2cACPcBGAYYCw/w1200-h630-p-k-no-nu/i.web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750099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Закрепление</a:t>
            </a:r>
            <a:r>
              <a:rPr lang="ru-RU" sz="2800" dirty="0" smtClean="0"/>
              <a:t>.  </a:t>
            </a:r>
            <a:r>
              <a:rPr lang="ru-RU" sz="2400" dirty="0" smtClean="0"/>
              <a:t>Какой  профессии  нужны  эти  инструменты?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Закрепление.</a:t>
            </a:r>
            <a:r>
              <a:rPr lang="ru-RU" sz="2800" dirty="0" smtClean="0">
                <a:solidFill>
                  <a:srgbClr val="FF0000"/>
                </a:solidFill>
              </a:rPr>
              <a:t>  Каким  профессиям  нужны  эти  инструменты  инструменты?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476625" y="3267869"/>
            <a:ext cx="2190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http://chudo.mcito.ru/static/images/udivlenie/qip_shot_-_screen_372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736"/>
            <a:ext cx="8001055" cy="4643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Вспомните  названия  профессий,  которым  учат  в  нашей  школе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5686436" cy="3114684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596" y="4643446"/>
            <a:ext cx="264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Обувщик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5286388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Работник  сельского  хозяйства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5357826"/>
            <a:ext cx="564360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800" dirty="0" smtClean="0"/>
              <a:t>(огородник,  цветовод,  садовод)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34" y="3857628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Слесарь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3000372"/>
            <a:ext cx="1714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800" dirty="0" smtClean="0"/>
              <a:t> Швея</a:t>
            </a:r>
          </a:p>
          <a:p>
            <a:endParaRPr lang="ru-RU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428596" y="2428868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Столяр</a:t>
            </a:r>
            <a:endParaRPr lang="ru-RU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642910" y="17859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571472" y="1643050"/>
            <a:ext cx="1758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Штукатур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01014" cy="5797568"/>
          </a:xfrm>
        </p:spPr>
        <p:txBody>
          <a:bodyPr>
            <a:normAutofit/>
          </a:bodyPr>
          <a:lstStyle/>
          <a:p>
            <a:r>
              <a:rPr lang="ru-RU" dirty="0" smtClean="0"/>
              <a:t>Какая  профессия  заинтересовала  каждого  из  вас  больше  других?</a:t>
            </a:r>
            <a:br>
              <a:rPr lang="ru-RU" dirty="0" smtClean="0"/>
            </a:br>
            <a:r>
              <a:rPr lang="ru-RU" dirty="0" smtClean="0"/>
              <a:t>Почему?</a:t>
            </a:r>
            <a:br>
              <a:rPr lang="ru-RU" dirty="0" smtClean="0"/>
            </a:br>
            <a:r>
              <a:rPr lang="ru-RU" sz="2800" dirty="0" smtClean="0"/>
              <a:t>Рекомендую  вам  посетить  наши  школьные  мастерские  во  время  экскурсий,  посоветоваться  с  родителями   и  назвать  учительнице,  какой  профессии  вам  хотелось  бы  учиться  в  нашей школе.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Какой  вывод  можно  сделать  из  нашей  беседы?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im0-tub-ru.yandex.net/i?id=0a438b85af8e21cc9e0ff552e2291ad8&amp;n=33&amp;w=200&amp;h=1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7882006" cy="4827378"/>
          </a:xfrm>
          <a:prstGeom prst="rect">
            <a:avLst/>
          </a:prstGeom>
          <a:noFill/>
        </p:spPr>
      </p:pic>
      <p:sp>
        <p:nvSpPr>
          <p:cNvPr id="1028" name="AutoShape 4" descr="C:\Users\Home\Documents\%D1%84%D0%BE%D0%BD  %D0%BF%D1%80%D0%B5%D0%B7%D0%B5%D0%BD%D1%8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1230</TotalTime>
  <Words>924</Words>
  <Application>Microsoft Office PowerPoint</Application>
  <PresentationFormat>Экран (4:3)</PresentationFormat>
  <Paragraphs>351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Гуковская  специальная  школа-интернат №12</vt:lpstr>
      <vt:lpstr>Цель:  - уточнение  запаса  активного  и  пассивного  словаря  по  теме ;   - ознакомление  с  предстоящими  профессиями  и  профессиональными  терминами;  -  привитие  интереса  к  профессиям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 Как  будут  звучать  названия  этих  профессий  во   множественном  числе ?  </vt:lpstr>
      <vt:lpstr>Слайд 11</vt:lpstr>
      <vt:lpstr>Слайд 12</vt:lpstr>
      <vt:lpstr>  В  мастерских  вас  будут  учить специальным трудовым  действиям. (Сказать  предложением)    </vt:lpstr>
      <vt:lpstr>  В  мастерских  вас  будут  учить специальным трудовым  действиям (Сказать  предложением)  </vt:lpstr>
      <vt:lpstr>Продукция,  которую получают в  наших  мастерских  </vt:lpstr>
      <vt:lpstr>Продукция,  которую получают в  наших  мастерских </vt:lpstr>
      <vt:lpstr>Материалы  для  изготовления  изделий  (Построить  предложение)</vt:lpstr>
      <vt:lpstr>Материалы  для  изготовления изделий </vt:lpstr>
      <vt:lpstr>Какие  инструменты  нужны в  мастерских?</vt:lpstr>
      <vt:lpstr>Какие  инструменты  нужны в  мастерских?</vt:lpstr>
      <vt:lpstr>Закрепление.  Все ли  эти  предметы  нужны  швее?</vt:lpstr>
      <vt:lpstr>Закрепление.  Какие  предметы  не  нужны  маляру?</vt:lpstr>
      <vt:lpstr>Закрепление.  Какой  инструмент  нужен  огороднику?</vt:lpstr>
      <vt:lpstr>Закрепление.  Какой  профессии  нужны  эти  инструменты?</vt:lpstr>
      <vt:lpstr>Закрепление.  Каким  профессиям  нужны  эти  инструменты  инструменты?</vt:lpstr>
      <vt:lpstr>Вспомните  названия  профессий,  которым  учат  в  нашей  школе</vt:lpstr>
      <vt:lpstr>Какая  профессия  заинтересовала  каждого  из  вас  больше  других? Почему? Рекомендую  вам  посетить  наши  школьные  мастерские  во  время  экскурсий,  посоветоваться  с  родителями   и  назвать  учительнице,  какой  профессии  вам  хотелось  бы  учиться  в  нашей школе.</vt:lpstr>
      <vt:lpstr>Какой  вывод  можно  сделать  из  нашей  беседы?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user</cp:lastModifiedBy>
  <cp:revision>128</cp:revision>
  <dcterms:created xsi:type="dcterms:W3CDTF">2020-01-10T17:35:17Z</dcterms:created>
  <dcterms:modified xsi:type="dcterms:W3CDTF">2020-03-20T07:10:54Z</dcterms:modified>
</cp:coreProperties>
</file>